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9" r:id="rId3"/>
    <p:sldId id="257" r:id="rId4"/>
    <p:sldId id="265" r:id="rId5"/>
    <p:sldId id="258" r:id="rId6"/>
    <p:sldId id="267" r:id="rId7"/>
    <p:sldId id="268" r:id="rId8"/>
    <p:sldId id="269" r:id="rId9"/>
    <p:sldId id="270" r:id="rId10"/>
    <p:sldId id="272" r:id="rId11"/>
    <p:sldId id="273" r:id="rId12"/>
    <p:sldId id="274" r:id="rId13"/>
    <p:sldId id="275" r:id="rId14"/>
    <p:sldId id="278" r:id="rId15"/>
    <p:sldId id="277" r:id="rId16"/>
    <p:sldId id="276" r:id="rId17"/>
    <p:sldId id="280" r:id="rId18"/>
    <p:sldId id="279" r:id="rId19"/>
    <p:sldId id="256" r:id="rId20"/>
    <p:sldId id="271" r:id="rId21"/>
  </p:sldIdLst>
  <p:sldSz cx="9144000" cy="5143500" type="screen16x9"/>
  <p:notesSz cx="6858000" cy="9144000"/>
  <p:embeddedFontLst>
    <p:embeddedFont>
      <p:font typeface="Dosis" panose="020B0604020202020204" charset="0"/>
      <p:regular r:id="rId23"/>
      <p:bold r:id="rId24"/>
    </p:embeddedFont>
    <p:embeddedFont>
      <p:font typeface="Nunito"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4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63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13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04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78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32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95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5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16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rive.google.com/file/d/1Jbt_z-yb3ePjo_jkIIbzEphCHQhufcRm/view?usp=sharin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rive.google.com/file/d/1Jbt_z-yb3ePjo_jkIIbzEphCHQhufcRm/view?usp=sharin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rive.google.com/file/d/1Jbt_z-yb3ePjo_jkIIbzEphCHQhufcRm/view?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Jbt_z-yb3ePjo_jkIIbzEphCHQhufcRm/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rive.google.com/file/d/1Jbt_z-yb3ePjo_jkIIbzEphCHQhufcRm/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Jbt_z-yb3ePjo_jkIIbzEphCHQhufcRm/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rive.google.com/file/d/1Jbt_z-yb3ePjo_jkIIbzEphCHQhufcRm/view?usp=shar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Jbt_z-yb3ePjo_jkIIbzEphCHQhufcRm/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lvl="0" indent="-323850">
              <a:lnSpc>
                <a:spcPct val="105000"/>
              </a:lnSpc>
              <a:buClr>
                <a:schemeClr val="dk1"/>
              </a:buClr>
              <a:buSzPts val="1500"/>
            </a:pPr>
            <a:r>
              <a:rPr lang="en-US" sz="1400" dirty="0">
                <a:solidFill>
                  <a:schemeClr val="dk1"/>
                </a:solidFill>
              </a:rPr>
              <a:t>Pada </a:t>
            </a:r>
            <a:r>
              <a:rPr lang="en-US" sz="1400" dirty="0" err="1">
                <a:solidFill>
                  <a:schemeClr val="dk1"/>
                </a:solidFill>
              </a:rPr>
              <a:t>tahap</a:t>
            </a:r>
            <a:r>
              <a:rPr lang="en-US" sz="1400" dirty="0">
                <a:solidFill>
                  <a:schemeClr val="dk1"/>
                </a:solidFill>
              </a:rPr>
              <a:t> data </a:t>
            </a:r>
            <a:r>
              <a:rPr lang="en" sz="1400" dirty="0">
                <a:solidFill>
                  <a:schemeClr val="dk1"/>
                </a:solidFill>
              </a:rPr>
              <a:t>preprocessing, </a:t>
            </a:r>
            <a:r>
              <a:rPr lang="en-US" sz="1400" dirty="0" err="1">
                <a:solidFill>
                  <a:schemeClr val="dk1"/>
                </a:solidFill>
              </a:rPr>
              <a:t>dilakukan</a:t>
            </a:r>
            <a:r>
              <a:rPr lang="en-US" sz="1400" dirty="0">
                <a:solidFill>
                  <a:schemeClr val="dk1"/>
                </a:solidFill>
              </a:rPr>
              <a:t> beberapa proses </a:t>
            </a:r>
            <a:r>
              <a:rPr lang="en-US" sz="1400" dirty="0" err="1">
                <a:solidFill>
                  <a:schemeClr val="dk1"/>
                </a:solidFill>
              </a:rPr>
              <a:t>yakni</a:t>
            </a:r>
            <a:r>
              <a:rPr lang="en-US" sz="1400" dirty="0">
                <a:solidFill>
                  <a:schemeClr val="dk1"/>
                </a:solidFill>
              </a:rPr>
              <a:t> proses drop features, feature encoding, dan split data feature, dan extraction datetime.</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Untuk proses drop features </a:t>
            </a:r>
            <a:r>
              <a:rPr lang="en-US" sz="1400" dirty="0" err="1">
                <a:solidFill>
                  <a:schemeClr val="dk1"/>
                </a:solidFill>
              </a:rPr>
              <a:t>dilakukan</a:t>
            </a:r>
            <a:r>
              <a:rPr lang="en-US" sz="1400" dirty="0">
                <a:solidFill>
                  <a:schemeClr val="dk1"/>
                </a:solidFill>
              </a:rPr>
              <a:t> untuk </a:t>
            </a:r>
            <a:r>
              <a:rPr lang="en-US" sz="1400" dirty="0" err="1">
                <a:solidFill>
                  <a:schemeClr val="dk1"/>
                </a:solidFill>
              </a:rPr>
              <a:t>menghapus</a:t>
            </a:r>
            <a:r>
              <a:rPr lang="en-US" sz="1400" dirty="0">
                <a:solidFill>
                  <a:schemeClr val="dk1"/>
                </a:solidFill>
              </a:rPr>
              <a:t> </a:t>
            </a:r>
            <a:r>
              <a:rPr lang="en-US" sz="1400" dirty="0" err="1">
                <a:solidFill>
                  <a:schemeClr val="dk1"/>
                </a:solidFill>
              </a:rPr>
              <a:t>fitur-fitur</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diperlukan</a:t>
            </a:r>
            <a:r>
              <a:rPr lang="en-US" sz="1400" dirty="0">
                <a:solidFill>
                  <a:schemeClr val="dk1"/>
                </a:solidFill>
              </a:rPr>
              <a:t> </a:t>
            </a:r>
            <a:r>
              <a:rPr lang="en-US" sz="1400" dirty="0" err="1">
                <a:solidFill>
                  <a:schemeClr val="dk1"/>
                </a:solidFill>
              </a:rPr>
              <a:t>seperti</a:t>
            </a:r>
            <a:r>
              <a:rPr lang="en-US" sz="1400" dirty="0">
                <a:solidFill>
                  <a:schemeClr val="dk1"/>
                </a:solidFill>
              </a:rPr>
              <a:t> 'Unnamed: 0’.</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Pada proses feature encoding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metode</a:t>
            </a:r>
            <a:r>
              <a:rPr lang="en-US" sz="1400" dirty="0">
                <a:solidFill>
                  <a:schemeClr val="dk1"/>
                </a:solidFill>
              </a:rPr>
              <a:t> one-hot encoding </a:t>
            </a:r>
            <a:r>
              <a:rPr lang="en-US" sz="1400" dirty="0" err="1">
                <a:solidFill>
                  <a:schemeClr val="dk1"/>
                </a:solidFill>
              </a:rPr>
              <a:t>menggunakan</a:t>
            </a:r>
            <a:r>
              <a:rPr lang="en-US" sz="1400" dirty="0">
                <a:solidFill>
                  <a:schemeClr val="dk1"/>
                </a:solidFill>
              </a:rPr>
              <a:t> </a:t>
            </a:r>
            <a:r>
              <a:rPr lang="en" sz="1400" dirty="0">
                <a:solidFill>
                  <a:schemeClr val="dk1"/>
                </a:solidFill>
              </a:rPr>
              <a:t>get dummy.</a:t>
            </a:r>
          </a:p>
          <a:p>
            <a:pPr lvl="0" indent="-323850">
              <a:lnSpc>
                <a:spcPct val="105000"/>
              </a:lnSpc>
              <a:buClr>
                <a:schemeClr val="dk1"/>
              </a:buClr>
              <a:buSzPts val="1500"/>
            </a:pPr>
            <a:endParaRPr lang="en-US" sz="1400" dirty="0">
              <a:solidFill>
                <a:schemeClr val="dk1"/>
              </a:solidFill>
            </a:endParaRPr>
          </a:p>
          <a:p>
            <a:pPr lvl="0" indent="-323850">
              <a:lnSpc>
                <a:spcPct val="105000"/>
              </a:lnSpc>
              <a:buClr>
                <a:schemeClr val="dk1"/>
              </a:buClr>
              <a:buSzPts val="1500"/>
            </a:pPr>
            <a:r>
              <a:rPr lang="en-US" sz="1400" dirty="0">
                <a:solidFill>
                  <a:schemeClr val="dk1"/>
                </a:solidFill>
              </a:rPr>
              <a:t>Lalu untuk proses split data feature </a:t>
            </a:r>
            <a:r>
              <a:rPr lang="en-US" sz="1400" dirty="0" err="1">
                <a:solidFill>
                  <a:schemeClr val="dk1"/>
                </a:solidFill>
              </a:rPr>
              <a:t>dilakukan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cara</a:t>
            </a:r>
            <a:r>
              <a:rPr lang="en-US" sz="1400" dirty="0">
                <a:solidFill>
                  <a:schemeClr val="dk1"/>
                </a:solidFill>
              </a:rPr>
              <a:t> </a:t>
            </a:r>
            <a:r>
              <a:rPr lang="en-US" sz="1400" dirty="0" err="1">
                <a:solidFill>
                  <a:schemeClr val="dk1"/>
                </a:solidFill>
              </a:rPr>
              <a:t>memisahkan</a:t>
            </a:r>
            <a:r>
              <a:rPr lang="en-US" sz="1400" dirty="0">
                <a:solidFill>
                  <a:schemeClr val="dk1"/>
                </a:solidFill>
              </a:rPr>
              <a:t> attribute target </a:t>
            </a:r>
            <a:r>
              <a:rPr lang="en-US" sz="1400" dirty="0" err="1">
                <a:solidFill>
                  <a:schemeClr val="dk1"/>
                </a:solidFill>
              </a:rPr>
              <a:t>dengan</a:t>
            </a:r>
            <a:r>
              <a:rPr lang="en-US" sz="1400" dirty="0">
                <a:solidFill>
                  <a:schemeClr val="dk1"/>
                </a:solidFill>
              </a:rPr>
              <a:t> feature. Attribute </a:t>
            </a:r>
            <a:r>
              <a:rPr lang="en-US" sz="1400" dirty="0" err="1">
                <a:solidFill>
                  <a:schemeClr val="dk1"/>
                </a:solidFill>
              </a:rPr>
              <a:t>targetnya</a:t>
            </a:r>
            <a:r>
              <a:rPr lang="en-US" sz="1400" dirty="0">
                <a:solidFill>
                  <a:schemeClr val="dk1"/>
                </a:solidFill>
              </a:rPr>
              <a:t> </a:t>
            </a:r>
            <a:r>
              <a:rPr lang="en-US" sz="1400" dirty="0" err="1">
                <a:solidFill>
                  <a:schemeClr val="dk1"/>
                </a:solidFill>
              </a:rPr>
              <a:t>yakni</a:t>
            </a:r>
            <a:r>
              <a:rPr lang="en-US" sz="1400" dirty="0">
                <a:solidFill>
                  <a:schemeClr val="dk1"/>
                </a:solidFill>
              </a:rPr>
              <a:t> ‘Clicked on Ad’.</a:t>
            </a:r>
          </a:p>
        </p:txBody>
      </p:sp>
      <p:sp>
        <p:nvSpPr>
          <p:cNvPr id="6" name="Google Shape;115;p27">
            <a:extLst>
              <a:ext uri="{FF2B5EF4-FFF2-40B4-BE49-F238E27FC236}">
                <a16:creationId xmlns:a16="http://schemas.microsoft.com/office/drawing/2014/main" id="{29377897-2F23-4CFB-AD85-A1E15F36153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extraction datetime </a:t>
            </a:r>
            <a:r>
              <a:rPr lang="en-US" sz="1500" dirty="0" err="1">
                <a:solidFill>
                  <a:schemeClr val="dk1"/>
                </a:solidFill>
              </a:rPr>
              <a:t>dilakukan</a:t>
            </a:r>
            <a:r>
              <a:rPr lang="en-US" sz="1500" dirty="0">
                <a:solidFill>
                  <a:schemeClr val="dk1"/>
                </a:solidFill>
              </a:rPr>
              <a:t> proses </a:t>
            </a:r>
            <a:r>
              <a:rPr lang="en-US" sz="1500" dirty="0" err="1">
                <a:solidFill>
                  <a:schemeClr val="dk1"/>
                </a:solidFill>
              </a:rPr>
              <a:t>ektraksi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fitur</a:t>
            </a:r>
            <a:r>
              <a:rPr lang="en-US" sz="1500" dirty="0">
                <a:solidFill>
                  <a:schemeClr val="dk1"/>
                </a:solidFill>
              </a:rPr>
              <a:t> ‘Timestamp’ menjadi </a:t>
            </a:r>
            <a:r>
              <a:rPr lang="en-US" sz="1500" dirty="0" err="1">
                <a:solidFill>
                  <a:schemeClr val="dk1"/>
                </a:solidFill>
              </a:rPr>
              <a:t>fitur</a:t>
            </a:r>
            <a:r>
              <a:rPr lang="en-US" sz="1500" dirty="0">
                <a:solidFill>
                  <a:schemeClr val="dk1"/>
                </a:solidFill>
              </a:rPr>
              <a:t> ‘Year’, ‘Month’, ‘Week’, ‘Day’.</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Lalu </a:t>
            </a:r>
            <a:r>
              <a:rPr lang="en-US" sz="1500" dirty="0" err="1">
                <a:solidFill>
                  <a:schemeClr val="dk1"/>
                </a:solidFill>
              </a:rPr>
              <a:t>setelah</a:t>
            </a:r>
            <a:r>
              <a:rPr lang="en-US" sz="1500" dirty="0">
                <a:solidFill>
                  <a:schemeClr val="dk1"/>
                </a:solidFill>
              </a:rPr>
              <a:t> </a:t>
            </a:r>
            <a:r>
              <a:rPr lang="en-US" sz="1500" dirty="0" err="1">
                <a:solidFill>
                  <a:schemeClr val="dk1"/>
                </a:solidFill>
              </a:rPr>
              <a:t>diekstraksi</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fitur</a:t>
            </a:r>
            <a:r>
              <a:rPr lang="en-US" sz="1500" dirty="0">
                <a:solidFill>
                  <a:schemeClr val="dk1"/>
                </a:solidFill>
              </a:rPr>
              <a:t> ‘Timestamp’ </a:t>
            </a:r>
            <a:r>
              <a:rPr lang="en-US" sz="1500" dirty="0" err="1">
                <a:solidFill>
                  <a:schemeClr val="dk1"/>
                </a:solidFill>
              </a:rPr>
              <a:t>akan</a:t>
            </a:r>
            <a:r>
              <a:rPr lang="en-US" sz="1500" dirty="0">
                <a:solidFill>
                  <a:schemeClr val="dk1"/>
                </a:solidFill>
              </a:rPr>
              <a:t> dihapus.</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3170610" y="2085110"/>
            <a:ext cx="1839477"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Hasil extraction datetime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3657759718"/>
              </p:ext>
            </p:extLst>
          </p:nvPr>
        </p:nvGraphicFramePr>
        <p:xfrm>
          <a:off x="2065696" y="2464865"/>
          <a:ext cx="4049307" cy="2217846"/>
        </p:xfrm>
        <a:graphic>
          <a:graphicData uri="http://schemas.openxmlformats.org/drawingml/2006/table">
            <a:tbl>
              <a:tblPr firstRow="1" bandRow="1">
                <a:tableStyleId>{7DF18680-E054-41AD-8BC1-D1AEF772440D}</a:tableStyleId>
              </a:tblPr>
              <a:tblGrid>
                <a:gridCol w="1185949">
                  <a:extLst>
                    <a:ext uri="{9D8B030D-6E8A-4147-A177-3AD203B41FA5}">
                      <a16:colId xmlns:a16="http://schemas.microsoft.com/office/drawing/2014/main" val="2773248590"/>
                    </a:ext>
                  </a:extLst>
                </a:gridCol>
                <a:gridCol w="750558">
                  <a:extLst>
                    <a:ext uri="{9D8B030D-6E8A-4147-A177-3AD203B41FA5}">
                      <a16:colId xmlns:a16="http://schemas.microsoft.com/office/drawing/2014/main" val="3911681806"/>
                    </a:ext>
                  </a:extLst>
                </a:gridCol>
                <a:gridCol w="729114">
                  <a:extLst>
                    <a:ext uri="{9D8B030D-6E8A-4147-A177-3AD203B41FA5}">
                      <a16:colId xmlns:a16="http://schemas.microsoft.com/office/drawing/2014/main" val="78088038"/>
                    </a:ext>
                  </a:extLst>
                </a:gridCol>
                <a:gridCol w="764855">
                  <a:extLst>
                    <a:ext uri="{9D8B030D-6E8A-4147-A177-3AD203B41FA5}">
                      <a16:colId xmlns:a16="http://schemas.microsoft.com/office/drawing/2014/main" val="2571843166"/>
                    </a:ext>
                  </a:extLst>
                </a:gridCol>
                <a:gridCol w="618831">
                  <a:extLst>
                    <a:ext uri="{9D8B030D-6E8A-4147-A177-3AD203B41FA5}">
                      <a16:colId xmlns:a16="http://schemas.microsoft.com/office/drawing/2014/main" val="187859403"/>
                    </a:ext>
                  </a:extLst>
                </a:gridCol>
              </a:tblGrid>
              <a:tr h="297606">
                <a:tc>
                  <a:txBody>
                    <a:bodyPr/>
                    <a:lstStyle/>
                    <a:p>
                      <a:pPr algn="ctr" fontAlgn="ctr"/>
                      <a:r>
                        <a:rPr lang="en-US" sz="800" dirty="0">
                          <a:effectLst/>
                        </a:rPr>
                        <a:t>Timestamp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Year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Month</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Week</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Day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74320">
                <a:tc>
                  <a:txBody>
                    <a:bodyPr/>
                    <a:lstStyle/>
                    <a:p>
                      <a:pPr algn="ctr"/>
                      <a:r>
                        <a:rPr lang="en-US" sz="800" dirty="0">
                          <a:effectLst/>
                        </a:rPr>
                        <a:t>2016-04-18 11:23:00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74320">
                <a:tc>
                  <a:txBody>
                    <a:bodyPr/>
                    <a:lstStyle/>
                    <a:p>
                      <a:pPr algn="ctr"/>
                      <a:r>
                        <a:rPr lang="en-US" sz="800" dirty="0">
                          <a:effectLst/>
                        </a:rPr>
                        <a:t>2016-04-23 03:46:00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74320">
                <a:tc>
                  <a:txBody>
                    <a:bodyPr/>
                    <a:lstStyle/>
                    <a:p>
                      <a:pPr algn="ctr"/>
                      <a:r>
                        <a:rPr lang="en-US" sz="800" dirty="0">
                          <a:effectLst/>
                        </a:rPr>
                        <a:t>2016-07-13 21:31:00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74320">
                <a:tc>
                  <a:txBody>
                    <a:bodyPr/>
                    <a:lstStyle/>
                    <a:p>
                      <a:pPr algn="ctr"/>
                      <a:r>
                        <a:rPr lang="en-US" sz="800">
                          <a:effectLst/>
                        </a:rPr>
                        <a:t>2016-01-26 02:47:00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74320">
                <a:tc>
                  <a:txBody>
                    <a:bodyPr/>
                    <a:lstStyle/>
                    <a:p>
                      <a:pPr algn="ctr"/>
                      <a:r>
                        <a:rPr lang="en-US" sz="800">
                          <a:effectLst/>
                        </a:rPr>
                        <a:t>2016-01-06 13:20:00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74320">
                <a:tc>
                  <a:txBody>
                    <a:bodyPr/>
                    <a:lstStyle/>
                    <a:p>
                      <a:pPr algn="ctr"/>
                      <a:r>
                        <a:rPr lang="en-US" sz="800">
                          <a:effectLst/>
                        </a:rPr>
                        <a:t>2016-02-26 09:18:00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74320">
                <a:tc>
                  <a:txBody>
                    <a:bodyPr/>
                    <a:lstStyle/>
                    <a:p>
                      <a:pPr algn="ctr"/>
                      <a:r>
                        <a:rPr lang="en-US" sz="800" dirty="0">
                          <a:effectLst/>
                        </a:rPr>
                        <a:t>2016-06-18 05:17:00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2016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24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effectLst/>
                        </a:rPr>
                        <a:t>18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8" name="Google Shape;115;p27">
            <a:extLst>
              <a:ext uri="{FF2B5EF4-FFF2-40B4-BE49-F238E27FC236}">
                <a16:creationId xmlns:a16="http://schemas.microsoft.com/office/drawing/2014/main" id="{3B3DA31E-2419-46AE-9627-64887DAE013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21662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Pada proses data modeling, </a:t>
            </a:r>
            <a:r>
              <a:rPr lang="en-US" sz="1500" dirty="0" err="1">
                <a:solidFill>
                  <a:schemeClr val="dk1"/>
                </a:solidFill>
              </a:rPr>
              <a:t>akan</a:t>
            </a:r>
            <a:r>
              <a:rPr lang="en-US" sz="1500" dirty="0">
                <a:solidFill>
                  <a:schemeClr val="dk1"/>
                </a:solidFill>
              </a:rPr>
              <a:t> </a:t>
            </a:r>
            <a:r>
              <a:rPr lang="en-US" sz="1500" dirty="0" err="1">
                <a:solidFill>
                  <a:schemeClr val="dk1"/>
                </a:solidFill>
              </a:rPr>
              <a:t>dilakukan</a:t>
            </a:r>
            <a:r>
              <a:rPr lang="en-US" sz="1500" dirty="0">
                <a:solidFill>
                  <a:schemeClr val="dk1"/>
                </a:solidFill>
              </a:rPr>
              <a:t> 2 </a:t>
            </a:r>
            <a:r>
              <a:rPr lang="en-US" sz="1500" dirty="0" err="1">
                <a:solidFill>
                  <a:schemeClr val="dk1"/>
                </a:solidFill>
              </a:rPr>
              <a:t>eksperimen</a:t>
            </a:r>
            <a:r>
              <a:rPr lang="en-US" sz="1500" dirty="0">
                <a:solidFill>
                  <a:schemeClr val="dk1"/>
                </a:solidFill>
              </a:rPr>
              <a:t> untuk model machine learning. Dimana </a:t>
            </a:r>
            <a:r>
              <a:rPr lang="en-US" sz="1500" dirty="0" err="1">
                <a:solidFill>
                  <a:schemeClr val="dk1"/>
                </a:solidFill>
              </a:rPr>
              <a:t>eksperimen</a:t>
            </a:r>
            <a:r>
              <a:rPr lang="en-US" sz="1500" dirty="0">
                <a:solidFill>
                  <a:schemeClr val="dk1"/>
                </a:solidFill>
              </a:rPr>
              <a:t> 1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data </a:t>
            </a:r>
            <a:r>
              <a:rPr lang="en-US" sz="1500" dirty="0" err="1">
                <a:solidFill>
                  <a:schemeClr val="dk1"/>
                </a:solidFill>
              </a:rPr>
              <a:t>tanpa</a:t>
            </a:r>
            <a:r>
              <a:rPr lang="en-US" sz="1500" dirty="0">
                <a:solidFill>
                  <a:schemeClr val="dk1"/>
                </a:solidFill>
              </a:rPr>
              <a:t> </a:t>
            </a:r>
            <a:r>
              <a:rPr lang="en-US" sz="1500" dirty="0" err="1">
                <a:solidFill>
                  <a:schemeClr val="dk1"/>
                </a:solidFill>
              </a:rPr>
              <a:t>normalisasi</a:t>
            </a:r>
            <a:r>
              <a:rPr lang="en-US" sz="1500" dirty="0">
                <a:solidFill>
                  <a:schemeClr val="dk1"/>
                </a:solidFill>
              </a:rPr>
              <a:t>, </a:t>
            </a:r>
            <a:r>
              <a:rPr lang="en-US" sz="1500" dirty="0" err="1">
                <a:solidFill>
                  <a:schemeClr val="dk1"/>
                </a:solidFill>
              </a:rPr>
              <a:t>sedangkan</a:t>
            </a:r>
            <a:r>
              <a:rPr lang="en-US" sz="1500" dirty="0">
                <a:solidFill>
                  <a:schemeClr val="dk1"/>
                </a:solidFill>
              </a:rPr>
              <a:t> </a:t>
            </a:r>
            <a:r>
              <a:rPr lang="en-US" sz="1500" dirty="0" err="1">
                <a:solidFill>
                  <a:schemeClr val="dk1"/>
                </a:solidFill>
              </a:rPr>
              <a:t>eksperimen</a:t>
            </a:r>
            <a:r>
              <a:rPr lang="en-US" sz="1500" dirty="0">
                <a:solidFill>
                  <a:schemeClr val="dk1"/>
                </a:solidFill>
              </a:rPr>
              <a:t> 2 </a:t>
            </a:r>
            <a:r>
              <a:rPr lang="en-US" sz="1500" dirty="0" err="1">
                <a:solidFill>
                  <a:schemeClr val="dk1"/>
                </a:solidFill>
              </a:rPr>
              <a:t>akan</a:t>
            </a:r>
            <a:r>
              <a:rPr lang="en-US" sz="1500" dirty="0">
                <a:solidFill>
                  <a:schemeClr val="dk1"/>
                </a:solidFill>
              </a:rPr>
              <a:t> </a:t>
            </a:r>
            <a:r>
              <a:rPr lang="en-US" sz="1500" dirty="0" err="1">
                <a:solidFill>
                  <a:schemeClr val="dk1"/>
                </a:solidFill>
              </a:rPr>
              <a:t>memakai</a:t>
            </a:r>
            <a:r>
              <a:rPr lang="en-US" sz="1500" dirty="0">
                <a:solidFill>
                  <a:schemeClr val="dk1"/>
                </a:solidFill>
              </a:rPr>
              <a:t> </a:t>
            </a:r>
            <a:r>
              <a:rPr lang="en-US" sz="1500" dirty="0" err="1">
                <a:solidFill>
                  <a:schemeClr val="dk1"/>
                </a:solidFill>
              </a:rPr>
              <a:t>normalisasi</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Model machine learning yang </a:t>
            </a:r>
            <a:r>
              <a:rPr lang="en-US" sz="1500" dirty="0" err="1">
                <a:solidFill>
                  <a:schemeClr val="dk1"/>
                </a:solidFill>
              </a:rPr>
              <a:t>akan</a:t>
            </a:r>
            <a:r>
              <a:rPr lang="en-US" sz="1500" dirty="0">
                <a:solidFill>
                  <a:schemeClr val="dk1"/>
                </a:solidFill>
              </a:rPr>
              <a:t> digunakan </a:t>
            </a:r>
            <a:r>
              <a:rPr lang="en-US" sz="1500" dirty="0" err="1">
                <a:solidFill>
                  <a:schemeClr val="dk1"/>
                </a:solidFill>
              </a:rPr>
              <a:t>yaitu</a:t>
            </a:r>
            <a:r>
              <a:rPr lang="en-US" sz="1500" dirty="0">
                <a:solidFill>
                  <a:schemeClr val="dk1"/>
                </a:solidFill>
              </a:rPr>
              <a:t> Logistic Regression, Decision Tree, dan Random Forest. </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Untuk proses </a:t>
            </a:r>
            <a:r>
              <a:rPr lang="en-US" sz="1500" dirty="0" err="1">
                <a:solidFill>
                  <a:schemeClr val="dk1"/>
                </a:solidFill>
              </a:rPr>
              <a:t>normalisasi</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metode</a:t>
            </a:r>
            <a:r>
              <a:rPr lang="en-US" sz="1500" dirty="0">
                <a:solidFill>
                  <a:schemeClr val="dk1"/>
                </a:solidFill>
              </a:rPr>
              <a:t> min-max normalization.</a:t>
            </a:r>
          </a:p>
          <a:p>
            <a:pPr marL="133350" lvl="0" indent="0" algn="l" rtl="0">
              <a:spcBef>
                <a:spcPts val="0"/>
              </a:spcBef>
              <a:spcAft>
                <a:spcPts val="0"/>
              </a:spcAft>
              <a:buClr>
                <a:schemeClr val="dk1"/>
              </a:buClr>
              <a:buSzPts val="1500"/>
              <a:buNone/>
            </a:pPr>
            <a:endParaRPr lang="en" sz="1500" dirty="0">
              <a:solidFill>
                <a:schemeClr val="dk1"/>
              </a:solidFill>
            </a:endParaRPr>
          </a:p>
        </p:txBody>
      </p:sp>
      <p:sp>
        <p:nvSpPr>
          <p:cNvPr id="6" name="Google Shape;115;p27">
            <a:extLst>
              <a:ext uri="{FF2B5EF4-FFF2-40B4-BE49-F238E27FC236}">
                <a16:creationId xmlns:a16="http://schemas.microsoft.com/office/drawing/2014/main" id="{740E2845-C9F8-4553-9D86-EA24BFDAA9F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83893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570848"/>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confusion matrix </a:t>
            </a:r>
            <a:r>
              <a:rPr lang="en-US" sz="1500" dirty="0" err="1">
                <a:solidFill>
                  <a:schemeClr val="dk1"/>
                </a:solidFill>
              </a:rPr>
              <a:t>dari</a:t>
            </a:r>
            <a:r>
              <a:rPr lang="en-US" sz="1500" dirty="0">
                <a:solidFill>
                  <a:schemeClr val="dk1"/>
                </a:solidFill>
              </a:rPr>
              <a:t> model-model pada </a:t>
            </a:r>
            <a:r>
              <a:rPr lang="en-US" sz="1500" dirty="0" err="1">
                <a:solidFill>
                  <a:schemeClr val="dk1"/>
                </a:solidFill>
              </a:rPr>
              <a:t>eksperimen</a:t>
            </a:r>
            <a:r>
              <a:rPr lang="en-US" sz="1500" dirty="0">
                <a:solidFill>
                  <a:schemeClr val="dk1"/>
                </a:solidFill>
              </a:rPr>
              <a:t> 1.</a:t>
            </a:r>
          </a:p>
        </p:txBody>
      </p:sp>
      <p:pic>
        <p:nvPicPr>
          <p:cNvPr id="8" name="Picture 7">
            <a:extLst>
              <a:ext uri="{FF2B5EF4-FFF2-40B4-BE49-F238E27FC236}">
                <a16:creationId xmlns:a16="http://schemas.microsoft.com/office/drawing/2014/main" id="{FE24438C-52DE-4180-B084-D6F62F05F510}"/>
              </a:ext>
            </a:extLst>
          </p:cNvPr>
          <p:cNvPicPr>
            <a:picLocks noChangeAspect="1"/>
          </p:cNvPicPr>
          <p:nvPr/>
        </p:nvPicPr>
        <p:blipFill>
          <a:blip r:embed="rId3"/>
          <a:stretch>
            <a:fillRect/>
          </a:stretch>
        </p:blipFill>
        <p:spPr>
          <a:xfrm>
            <a:off x="526744" y="1637717"/>
            <a:ext cx="2379434" cy="1866502"/>
          </a:xfrm>
          <a:prstGeom prst="rect">
            <a:avLst/>
          </a:prstGeom>
          <a:ln w="28575">
            <a:solidFill>
              <a:srgbClr val="019FAB"/>
            </a:solidFill>
          </a:ln>
        </p:spPr>
      </p:pic>
      <p:pic>
        <p:nvPicPr>
          <p:cNvPr id="12" name="Picture 11">
            <a:extLst>
              <a:ext uri="{FF2B5EF4-FFF2-40B4-BE49-F238E27FC236}">
                <a16:creationId xmlns:a16="http://schemas.microsoft.com/office/drawing/2014/main" id="{F1DED9B2-2879-4474-9675-7CD7EE8E5F6D}"/>
              </a:ext>
            </a:extLst>
          </p:cNvPr>
          <p:cNvPicPr>
            <a:picLocks noChangeAspect="1"/>
          </p:cNvPicPr>
          <p:nvPr/>
        </p:nvPicPr>
        <p:blipFill>
          <a:blip r:embed="rId4"/>
          <a:stretch>
            <a:fillRect/>
          </a:stretch>
        </p:blipFill>
        <p:spPr>
          <a:xfrm>
            <a:off x="3257550" y="1637717"/>
            <a:ext cx="2377440" cy="1864938"/>
          </a:xfrm>
          <a:prstGeom prst="rect">
            <a:avLst/>
          </a:prstGeom>
          <a:ln w="28575">
            <a:solidFill>
              <a:srgbClr val="019FAB"/>
            </a:solidFill>
          </a:ln>
        </p:spPr>
      </p:pic>
      <p:pic>
        <p:nvPicPr>
          <p:cNvPr id="14" name="Picture 13">
            <a:extLst>
              <a:ext uri="{FF2B5EF4-FFF2-40B4-BE49-F238E27FC236}">
                <a16:creationId xmlns:a16="http://schemas.microsoft.com/office/drawing/2014/main" id="{5753D1DF-1973-45C9-89A8-6712B8CFEBA5}"/>
              </a:ext>
            </a:extLst>
          </p:cNvPr>
          <p:cNvPicPr>
            <a:picLocks noChangeAspect="1"/>
          </p:cNvPicPr>
          <p:nvPr/>
        </p:nvPicPr>
        <p:blipFill>
          <a:blip r:embed="rId5"/>
          <a:stretch>
            <a:fillRect/>
          </a:stretch>
        </p:blipFill>
        <p:spPr>
          <a:xfrm>
            <a:off x="5986363" y="1639281"/>
            <a:ext cx="2377440" cy="1864938"/>
          </a:xfrm>
          <a:prstGeom prst="rect">
            <a:avLst/>
          </a:prstGeom>
          <a:ln w="28575">
            <a:solidFill>
              <a:srgbClr val="019FAB"/>
            </a:solidFill>
          </a:ln>
        </p:spPr>
      </p:pic>
      <p:sp>
        <p:nvSpPr>
          <p:cNvPr id="9" name="Google Shape;115;p27">
            <a:extLst>
              <a:ext uri="{FF2B5EF4-FFF2-40B4-BE49-F238E27FC236}">
                <a16:creationId xmlns:a16="http://schemas.microsoft.com/office/drawing/2014/main" id="{8ECD13B0-4A91-4ED4-9478-DF2D8D18DA9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6"/>
              </a:rPr>
              <a:t>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42506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570848"/>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confusion matrix </a:t>
            </a:r>
            <a:r>
              <a:rPr lang="en-US" sz="1500" dirty="0" err="1">
                <a:solidFill>
                  <a:schemeClr val="dk1"/>
                </a:solidFill>
              </a:rPr>
              <a:t>dari</a:t>
            </a:r>
            <a:r>
              <a:rPr lang="en-US" sz="1500" dirty="0">
                <a:solidFill>
                  <a:schemeClr val="dk1"/>
                </a:solidFill>
              </a:rPr>
              <a:t> model-model pada </a:t>
            </a:r>
            <a:r>
              <a:rPr lang="en-US" sz="1500" dirty="0" err="1">
                <a:solidFill>
                  <a:schemeClr val="dk1"/>
                </a:solidFill>
              </a:rPr>
              <a:t>eksperimen</a:t>
            </a:r>
            <a:r>
              <a:rPr lang="en-US" sz="1500" dirty="0">
                <a:solidFill>
                  <a:schemeClr val="dk1"/>
                </a:solidFill>
              </a:rPr>
              <a:t> 2.</a:t>
            </a:r>
          </a:p>
        </p:txBody>
      </p:sp>
      <p:pic>
        <p:nvPicPr>
          <p:cNvPr id="16" name="Picture 15">
            <a:extLst>
              <a:ext uri="{FF2B5EF4-FFF2-40B4-BE49-F238E27FC236}">
                <a16:creationId xmlns:a16="http://schemas.microsoft.com/office/drawing/2014/main" id="{A67ECFDE-A584-45D9-9AF4-4A082046A742}"/>
              </a:ext>
            </a:extLst>
          </p:cNvPr>
          <p:cNvPicPr>
            <a:picLocks noChangeAspect="1"/>
          </p:cNvPicPr>
          <p:nvPr/>
        </p:nvPicPr>
        <p:blipFill>
          <a:blip r:embed="rId3"/>
          <a:stretch>
            <a:fillRect/>
          </a:stretch>
        </p:blipFill>
        <p:spPr>
          <a:xfrm>
            <a:off x="528156" y="1637716"/>
            <a:ext cx="2377440" cy="1864938"/>
          </a:xfrm>
          <a:prstGeom prst="rect">
            <a:avLst/>
          </a:prstGeom>
          <a:ln w="28575">
            <a:solidFill>
              <a:srgbClr val="019FAB"/>
            </a:solidFill>
          </a:ln>
        </p:spPr>
      </p:pic>
      <p:pic>
        <p:nvPicPr>
          <p:cNvPr id="18" name="Picture 17">
            <a:extLst>
              <a:ext uri="{FF2B5EF4-FFF2-40B4-BE49-F238E27FC236}">
                <a16:creationId xmlns:a16="http://schemas.microsoft.com/office/drawing/2014/main" id="{62EE71F8-855F-435B-8F31-3844AB4679E5}"/>
              </a:ext>
            </a:extLst>
          </p:cNvPr>
          <p:cNvPicPr>
            <a:picLocks noChangeAspect="1"/>
          </p:cNvPicPr>
          <p:nvPr/>
        </p:nvPicPr>
        <p:blipFill>
          <a:blip r:embed="rId4"/>
          <a:stretch>
            <a:fillRect/>
          </a:stretch>
        </p:blipFill>
        <p:spPr>
          <a:xfrm>
            <a:off x="3257259" y="1637716"/>
            <a:ext cx="2377440" cy="1864938"/>
          </a:xfrm>
          <a:prstGeom prst="rect">
            <a:avLst/>
          </a:prstGeom>
          <a:ln w="28575">
            <a:solidFill>
              <a:srgbClr val="019FAB"/>
            </a:solidFill>
          </a:ln>
        </p:spPr>
      </p:pic>
      <p:pic>
        <p:nvPicPr>
          <p:cNvPr id="20" name="Picture 19">
            <a:extLst>
              <a:ext uri="{FF2B5EF4-FFF2-40B4-BE49-F238E27FC236}">
                <a16:creationId xmlns:a16="http://schemas.microsoft.com/office/drawing/2014/main" id="{4D747428-3FDD-4543-B57C-72ABC97C5046}"/>
              </a:ext>
            </a:extLst>
          </p:cNvPr>
          <p:cNvPicPr>
            <a:picLocks noChangeAspect="1"/>
          </p:cNvPicPr>
          <p:nvPr/>
        </p:nvPicPr>
        <p:blipFill>
          <a:blip r:embed="rId5"/>
          <a:stretch>
            <a:fillRect/>
          </a:stretch>
        </p:blipFill>
        <p:spPr>
          <a:xfrm>
            <a:off x="5986362" y="1637716"/>
            <a:ext cx="2377440" cy="1864938"/>
          </a:xfrm>
          <a:prstGeom prst="rect">
            <a:avLst/>
          </a:prstGeom>
          <a:ln w="28575">
            <a:solidFill>
              <a:srgbClr val="019FAB"/>
            </a:solidFill>
          </a:ln>
        </p:spPr>
      </p:pic>
      <p:sp>
        <p:nvSpPr>
          <p:cNvPr id="8" name="Google Shape;115;p27">
            <a:extLst>
              <a:ext uri="{FF2B5EF4-FFF2-40B4-BE49-F238E27FC236}">
                <a16:creationId xmlns:a16="http://schemas.microsoft.com/office/drawing/2014/main" id="{7CD4AAB9-635E-49B5-A416-ADDACDCF153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6"/>
              </a:rPr>
              <a:t>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365211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Akurasi</a:t>
            </a:r>
            <a:r>
              <a:rPr lang="en-US" sz="1500" dirty="0">
                <a:solidFill>
                  <a:schemeClr val="dk1"/>
                </a:solidFill>
              </a:rPr>
              <a:t> </a:t>
            </a:r>
            <a:r>
              <a:rPr lang="en-US" sz="1500" dirty="0" err="1">
                <a:solidFill>
                  <a:schemeClr val="dk1"/>
                </a:solidFill>
              </a:rPr>
              <a:t>tertinggi</a:t>
            </a:r>
            <a:r>
              <a:rPr lang="en-US" sz="1500" dirty="0">
                <a:solidFill>
                  <a:schemeClr val="dk1"/>
                </a:solidFill>
              </a:rPr>
              <a:t> </a:t>
            </a:r>
            <a:r>
              <a:rPr lang="en-US" sz="1500" dirty="0" err="1">
                <a:solidFill>
                  <a:schemeClr val="dk1"/>
                </a:solidFill>
              </a:rPr>
              <a:t>didapatkan</a:t>
            </a:r>
            <a:r>
              <a:rPr lang="en-US" sz="1500" dirty="0">
                <a:solidFill>
                  <a:schemeClr val="dk1"/>
                </a:solidFill>
              </a:rPr>
              <a:t> oleh model Random Forest, baik </a:t>
            </a:r>
            <a:r>
              <a:rPr lang="en-US" sz="1500" dirty="0" err="1">
                <a:solidFill>
                  <a:schemeClr val="dk1"/>
                </a:solidFill>
              </a:rPr>
              <a:t>dengan</a:t>
            </a:r>
            <a:r>
              <a:rPr lang="en-US" sz="1500" dirty="0">
                <a:solidFill>
                  <a:schemeClr val="dk1"/>
                </a:solidFill>
              </a:rPr>
              <a:t> </a:t>
            </a:r>
            <a:r>
              <a:rPr lang="en-US" sz="1500" dirty="0" err="1">
                <a:solidFill>
                  <a:schemeClr val="dk1"/>
                </a:solidFill>
              </a:rPr>
              <a:t>normalisasi</a:t>
            </a:r>
            <a:r>
              <a:rPr lang="en-US" sz="1500" dirty="0">
                <a:solidFill>
                  <a:schemeClr val="dk1"/>
                </a:solidFill>
              </a:rPr>
              <a:t> </a:t>
            </a:r>
            <a:r>
              <a:rPr lang="en-US" sz="1500" dirty="0" err="1">
                <a:solidFill>
                  <a:schemeClr val="dk1"/>
                </a:solidFill>
              </a:rPr>
              <a:t>maupun</a:t>
            </a:r>
            <a:r>
              <a:rPr lang="en-US" sz="1500" dirty="0">
                <a:solidFill>
                  <a:schemeClr val="dk1"/>
                </a:solidFill>
              </a:rPr>
              <a:t> </a:t>
            </a:r>
            <a:r>
              <a:rPr lang="en-US" sz="1500" dirty="0" err="1">
                <a:solidFill>
                  <a:schemeClr val="dk1"/>
                </a:solidFill>
              </a:rPr>
              <a:t>tanpa</a:t>
            </a:r>
            <a:r>
              <a:rPr lang="en-US" sz="1500" dirty="0">
                <a:solidFill>
                  <a:schemeClr val="dk1"/>
                </a:solidFill>
              </a:rPr>
              <a:t> </a:t>
            </a:r>
            <a:r>
              <a:rPr lang="en-US" sz="1500" dirty="0" err="1">
                <a:solidFill>
                  <a:schemeClr val="dk1"/>
                </a:solidFill>
              </a:rPr>
              <a:t>normalisasi</a:t>
            </a:r>
            <a:r>
              <a:rPr lang="en-US" sz="1500" dirty="0">
                <a:solidFill>
                  <a:schemeClr val="dk1"/>
                </a:solidFill>
              </a:rPr>
              <a:t>. Dimana </a:t>
            </a:r>
            <a:r>
              <a:rPr lang="en-US" sz="1500" dirty="0" err="1">
                <a:solidFill>
                  <a:schemeClr val="dk1"/>
                </a:solidFill>
              </a:rPr>
              <a:t>akurasinya</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95.5%.</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Model Random Forest ini </a:t>
            </a:r>
            <a:r>
              <a:rPr lang="en-US" sz="1500" dirty="0" err="1">
                <a:solidFill>
                  <a:schemeClr val="dk1"/>
                </a:solidFill>
              </a:rPr>
              <a:t>menunjukkan</a:t>
            </a:r>
            <a:r>
              <a:rPr lang="en-US" sz="1500" dirty="0">
                <a:solidFill>
                  <a:schemeClr val="dk1"/>
                </a:solidFill>
              </a:rPr>
              <a:t> </a:t>
            </a:r>
            <a:r>
              <a:rPr lang="en-US" sz="1500" dirty="0" err="1">
                <a:solidFill>
                  <a:schemeClr val="dk1"/>
                </a:solidFill>
              </a:rPr>
              <a:t>performa</a:t>
            </a:r>
            <a:r>
              <a:rPr lang="en-US" sz="1500" dirty="0">
                <a:solidFill>
                  <a:schemeClr val="dk1"/>
                </a:solidFill>
              </a:rPr>
              <a:t> yang </a:t>
            </a:r>
            <a:r>
              <a:rPr lang="en-US" sz="1500" dirty="0" err="1">
                <a:solidFill>
                  <a:schemeClr val="dk1"/>
                </a:solidFill>
              </a:rPr>
              <a:t>sangat</a:t>
            </a:r>
            <a:r>
              <a:rPr lang="en-US" sz="1500" dirty="0">
                <a:solidFill>
                  <a:schemeClr val="dk1"/>
                </a:solidFill>
              </a:rPr>
              <a:t> baik </a:t>
            </a:r>
            <a:r>
              <a:rPr lang="en-US" sz="1500" dirty="0" err="1">
                <a:solidFill>
                  <a:schemeClr val="dk1"/>
                </a:solidFill>
              </a:rPr>
              <a:t>dengan</a:t>
            </a:r>
            <a:r>
              <a:rPr lang="en-US" sz="1500" dirty="0">
                <a:solidFill>
                  <a:schemeClr val="dk1"/>
                </a:solidFill>
              </a:rPr>
              <a:t> </a:t>
            </a:r>
            <a:r>
              <a:rPr lang="en-US" sz="1500" dirty="0" err="1">
                <a:solidFill>
                  <a:schemeClr val="dk1"/>
                </a:solidFill>
              </a:rPr>
              <a:t>akurasi</a:t>
            </a:r>
            <a:r>
              <a:rPr lang="en-US" sz="1500" dirty="0">
                <a:solidFill>
                  <a:schemeClr val="dk1"/>
                </a:solidFill>
              </a:rPr>
              <a:t> </a:t>
            </a:r>
            <a:r>
              <a:rPr lang="en-US" sz="1500" dirty="0" err="1">
                <a:solidFill>
                  <a:schemeClr val="dk1"/>
                </a:solidFill>
              </a:rPr>
              <a:t>tinggi</a:t>
            </a:r>
            <a:r>
              <a:rPr lang="en-US" sz="1500" dirty="0">
                <a:solidFill>
                  <a:schemeClr val="dk1"/>
                </a:solidFill>
              </a:rPr>
              <a:t>. Ini berarti model </a:t>
            </a:r>
            <a:r>
              <a:rPr lang="en-US" sz="1500" dirty="0" err="1">
                <a:solidFill>
                  <a:schemeClr val="dk1"/>
                </a:solidFill>
              </a:rPr>
              <a:t>jarang</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kesalahan</a:t>
            </a:r>
            <a:r>
              <a:rPr lang="en-US" sz="1500" dirty="0">
                <a:solidFill>
                  <a:schemeClr val="dk1"/>
                </a:solidFill>
              </a:rPr>
              <a:t> baik dalam </a:t>
            </a:r>
            <a:r>
              <a:rPr lang="en-US" sz="1500" dirty="0" err="1">
                <a:solidFill>
                  <a:schemeClr val="dk1"/>
                </a:solidFill>
              </a:rPr>
              <a:t>mendeteksi</a:t>
            </a:r>
            <a:r>
              <a:rPr lang="en-US" sz="1500" dirty="0">
                <a:solidFill>
                  <a:schemeClr val="dk1"/>
                </a:solidFill>
              </a:rPr>
              <a:t> </a:t>
            </a:r>
            <a:r>
              <a:rPr lang="en-US" sz="1500" dirty="0" err="1">
                <a:solidFill>
                  <a:schemeClr val="dk1"/>
                </a:solidFill>
              </a:rPr>
              <a:t>klik</a:t>
            </a:r>
            <a:r>
              <a:rPr lang="en-US" sz="1500" dirty="0">
                <a:solidFill>
                  <a:schemeClr val="dk1"/>
                </a:solidFill>
              </a:rPr>
              <a:t> </a:t>
            </a:r>
            <a:r>
              <a:rPr lang="en-US" sz="1500" dirty="0" err="1">
                <a:solidFill>
                  <a:schemeClr val="dk1"/>
                </a:solidFill>
              </a:rPr>
              <a:t>maupun</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klik</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Dengan</a:t>
            </a:r>
            <a:r>
              <a:rPr lang="en-US" sz="1500" dirty="0">
                <a:solidFill>
                  <a:schemeClr val="dk1"/>
                </a:solidFill>
              </a:rPr>
              <a:t> precision 96.1% dan recall 95.1%, model Random Forest ini </a:t>
            </a:r>
            <a:r>
              <a:rPr lang="en-US" sz="1500" dirty="0" err="1">
                <a:solidFill>
                  <a:schemeClr val="dk1"/>
                </a:solidFill>
              </a:rPr>
              <a:t>memiliki</a:t>
            </a:r>
            <a:r>
              <a:rPr lang="en-US" sz="1500" dirty="0">
                <a:solidFill>
                  <a:schemeClr val="dk1"/>
                </a:solidFill>
              </a:rPr>
              <a:t> </a:t>
            </a:r>
            <a:r>
              <a:rPr lang="en-US" sz="1500" dirty="0" err="1">
                <a:solidFill>
                  <a:schemeClr val="dk1"/>
                </a:solidFill>
              </a:rPr>
              <a:t>keseimbangan</a:t>
            </a:r>
            <a:r>
              <a:rPr lang="en-US" sz="1500" dirty="0">
                <a:solidFill>
                  <a:schemeClr val="dk1"/>
                </a:solidFill>
              </a:rPr>
              <a:t> yang baik. </a:t>
            </a:r>
            <a:r>
              <a:rPr lang="en-US" sz="1500" dirty="0" err="1">
                <a:solidFill>
                  <a:schemeClr val="dk1"/>
                </a:solidFill>
              </a:rPr>
              <a:t>Artinya</a:t>
            </a:r>
            <a:r>
              <a:rPr lang="en-US" sz="1500" dirty="0">
                <a:solidFill>
                  <a:schemeClr val="dk1"/>
                </a:solidFill>
              </a:rPr>
              <a:t>, </a:t>
            </a:r>
            <a:r>
              <a:rPr lang="en-US" sz="1500" dirty="0" err="1">
                <a:solidFill>
                  <a:schemeClr val="dk1"/>
                </a:solidFill>
              </a:rPr>
              <a:t>ketika</a:t>
            </a:r>
            <a:r>
              <a:rPr lang="en-US" sz="1500" dirty="0">
                <a:solidFill>
                  <a:schemeClr val="dk1"/>
                </a:solidFill>
              </a:rPr>
              <a:t> model </a:t>
            </a:r>
            <a:r>
              <a:rPr lang="en-US" sz="1500" dirty="0" err="1">
                <a:solidFill>
                  <a:schemeClr val="dk1"/>
                </a:solidFill>
              </a:rPr>
              <a:t>memprediksi</a:t>
            </a:r>
            <a:r>
              <a:rPr lang="en-US" sz="1500" dirty="0">
                <a:solidFill>
                  <a:schemeClr val="dk1"/>
                </a:solidFill>
              </a:rPr>
              <a:t> </a:t>
            </a:r>
            <a:r>
              <a:rPr lang="en-US" sz="1500" dirty="0" err="1">
                <a:solidFill>
                  <a:schemeClr val="dk1"/>
                </a:solidFill>
              </a:rPr>
              <a:t>pengguna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mengklik</a:t>
            </a:r>
            <a:r>
              <a:rPr lang="en-US" sz="1500" dirty="0">
                <a:solidFill>
                  <a:schemeClr val="dk1"/>
                </a:solidFill>
              </a:rPr>
              <a:t>, prediksi </a:t>
            </a:r>
            <a:r>
              <a:rPr lang="en-US" sz="1500" dirty="0" err="1">
                <a:solidFill>
                  <a:schemeClr val="dk1"/>
                </a:solidFill>
              </a:rPr>
              <a:t>tersebut</a:t>
            </a:r>
            <a:r>
              <a:rPr lang="en-US" sz="1500" dirty="0">
                <a:solidFill>
                  <a:schemeClr val="dk1"/>
                </a:solidFill>
              </a:rPr>
              <a:t> </a:t>
            </a:r>
            <a:r>
              <a:rPr lang="en-US" sz="1500" dirty="0" err="1">
                <a:solidFill>
                  <a:schemeClr val="dk1"/>
                </a:solidFill>
              </a:rPr>
              <a:t>sangat</a:t>
            </a:r>
            <a:r>
              <a:rPr lang="en-US" sz="1500" dirty="0">
                <a:solidFill>
                  <a:schemeClr val="dk1"/>
                </a:solidFill>
              </a:rPr>
              <a:t> </a:t>
            </a:r>
            <a:r>
              <a:rPr lang="en-US" sz="1500" dirty="0" err="1">
                <a:solidFill>
                  <a:schemeClr val="dk1"/>
                </a:solidFill>
              </a:rPr>
              <a:t>andal</a:t>
            </a:r>
            <a:r>
              <a:rPr lang="en-US" sz="1500" dirty="0">
                <a:solidFill>
                  <a:schemeClr val="dk1"/>
                </a:solidFill>
              </a:rPr>
              <a:t> (</a:t>
            </a:r>
            <a:r>
              <a:rPr lang="en-US" sz="1500" dirty="0" err="1">
                <a:solidFill>
                  <a:schemeClr val="dk1"/>
                </a:solidFill>
              </a:rPr>
              <a:t>tinggi</a:t>
            </a:r>
            <a:r>
              <a:rPr lang="en-US" sz="1500" dirty="0">
                <a:solidFill>
                  <a:schemeClr val="dk1"/>
                </a:solidFill>
              </a:rPr>
              <a:t> precision). Pada </a:t>
            </a:r>
            <a:r>
              <a:rPr lang="en-US" sz="1500" dirty="0" err="1">
                <a:solidFill>
                  <a:schemeClr val="dk1"/>
                </a:solidFill>
              </a:rPr>
              <a:t>saat</a:t>
            </a:r>
            <a:r>
              <a:rPr lang="en-US" sz="1500" dirty="0">
                <a:solidFill>
                  <a:schemeClr val="dk1"/>
                </a:solidFill>
              </a:rPr>
              <a:t> yang sama, model juga </a:t>
            </a:r>
            <a:r>
              <a:rPr lang="en-US" sz="1500" dirty="0" err="1">
                <a:solidFill>
                  <a:schemeClr val="dk1"/>
                </a:solidFill>
              </a:rPr>
              <a:t>berhasil</a:t>
            </a:r>
            <a:r>
              <a:rPr lang="en-US" sz="1500" dirty="0">
                <a:solidFill>
                  <a:schemeClr val="dk1"/>
                </a:solidFill>
              </a:rPr>
              <a:t> </a:t>
            </a:r>
            <a:r>
              <a:rPr lang="en-US" sz="1500" dirty="0" err="1">
                <a:solidFill>
                  <a:schemeClr val="dk1"/>
                </a:solidFill>
              </a:rPr>
              <a:t>menangkap</a:t>
            </a:r>
            <a:r>
              <a:rPr lang="en-US" sz="1500" dirty="0">
                <a:solidFill>
                  <a:schemeClr val="dk1"/>
                </a:solidFill>
              </a:rPr>
              <a:t> </a:t>
            </a:r>
            <a:r>
              <a:rPr lang="en-US" sz="1500" dirty="0" err="1">
                <a:solidFill>
                  <a:schemeClr val="dk1"/>
                </a:solidFill>
              </a:rPr>
              <a:t>sebagian</a:t>
            </a:r>
            <a:r>
              <a:rPr lang="en-US" sz="1500" dirty="0">
                <a:solidFill>
                  <a:schemeClr val="dk1"/>
                </a:solidFill>
              </a:rPr>
              <a:t> besar </a:t>
            </a:r>
            <a:r>
              <a:rPr lang="en-US" sz="1500" dirty="0" err="1">
                <a:solidFill>
                  <a:schemeClr val="dk1"/>
                </a:solidFill>
              </a:rPr>
              <a:t>dari</a:t>
            </a:r>
            <a:r>
              <a:rPr lang="en-US" sz="1500" dirty="0">
                <a:solidFill>
                  <a:schemeClr val="dk1"/>
                </a:solidFill>
              </a:rPr>
              <a:t> semua </a:t>
            </a:r>
            <a:r>
              <a:rPr lang="en-US" sz="1500" dirty="0" err="1">
                <a:solidFill>
                  <a:schemeClr val="dk1"/>
                </a:solidFill>
              </a:rPr>
              <a:t>klik</a:t>
            </a:r>
            <a:r>
              <a:rPr lang="en-US" sz="1500" dirty="0">
                <a:solidFill>
                  <a:schemeClr val="dk1"/>
                </a:solidFill>
              </a:rPr>
              <a:t> yang </a:t>
            </a:r>
            <a:r>
              <a:rPr lang="en-US" sz="1500" dirty="0" err="1">
                <a:solidFill>
                  <a:schemeClr val="dk1"/>
                </a:solidFill>
              </a:rPr>
              <a:t>benar-benar</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tinggi</a:t>
            </a:r>
            <a:r>
              <a:rPr lang="en-US" sz="1500" dirty="0">
                <a:solidFill>
                  <a:schemeClr val="dk1"/>
                </a:solidFill>
              </a:rPr>
              <a:t> recall).</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6" name="Google Shape;115;p27">
            <a:extLst>
              <a:ext uri="{FF2B5EF4-FFF2-40B4-BE49-F238E27FC236}">
                <a16:creationId xmlns:a16="http://schemas.microsoft.com/office/drawing/2014/main" id="{7B32EFAB-9364-4EA2-8769-CF7F5333B6E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277234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Feature Importance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629960"/>
            <a:ext cx="8520600" cy="448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Berikut merupakan hasil feature importance untuk model Random Forest pada </a:t>
            </a:r>
            <a:r>
              <a:rPr lang="en-US" sz="1500" dirty="0" err="1">
                <a:solidFill>
                  <a:schemeClr val="dk1"/>
                </a:solidFill>
              </a:rPr>
              <a:t>eksperimen</a:t>
            </a:r>
            <a:r>
              <a:rPr lang="en-US" sz="1500" dirty="0">
                <a:solidFill>
                  <a:schemeClr val="dk1"/>
                </a:solidFill>
              </a:rPr>
              <a:t> 2.</a:t>
            </a:r>
          </a:p>
        </p:txBody>
      </p:sp>
      <p:pic>
        <p:nvPicPr>
          <p:cNvPr id="5" name="Picture 4">
            <a:extLst>
              <a:ext uri="{FF2B5EF4-FFF2-40B4-BE49-F238E27FC236}">
                <a16:creationId xmlns:a16="http://schemas.microsoft.com/office/drawing/2014/main" id="{BE14D053-8B24-4632-9F82-DD434D1A2CBA}"/>
              </a:ext>
            </a:extLst>
          </p:cNvPr>
          <p:cNvPicPr>
            <a:picLocks noChangeAspect="1"/>
          </p:cNvPicPr>
          <p:nvPr/>
        </p:nvPicPr>
        <p:blipFill>
          <a:blip r:embed="rId3"/>
          <a:stretch>
            <a:fillRect/>
          </a:stretch>
        </p:blipFill>
        <p:spPr>
          <a:xfrm>
            <a:off x="2481372" y="1148445"/>
            <a:ext cx="3174146" cy="3624255"/>
          </a:xfrm>
          <a:prstGeom prst="rect">
            <a:avLst/>
          </a:prstGeom>
          <a:ln w="28575">
            <a:solidFill>
              <a:srgbClr val="019FAB"/>
            </a:solidFill>
          </a:ln>
        </p:spPr>
      </p:pic>
      <p:sp>
        <p:nvSpPr>
          <p:cNvPr id="7" name="Google Shape;115;p27">
            <a:extLst>
              <a:ext uri="{FF2B5EF4-FFF2-40B4-BE49-F238E27FC236}">
                <a16:creationId xmlns:a16="http://schemas.microsoft.com/office/drawing/2014/main" id="{721E9E86-B145-44E8-A21E-ED3C9ED24FC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92464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Business Recommendation</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Rekomendasi</a:t>
            </a:r>
            <a:r>
              <a:rPr lang="en-US" sz="1500" dirty="0">
                <a:solidFill>
                  <a:schemeClr val="dk1"/>
                </a:solidFill>
              </a:rPr>
              <a:t> </a:t>
            </a:r>
            <a:r>
              <a:rPr lang="en-US" sz="1500" dirty="0" err="1">
                <a:solidFill>
                  <a:schemeClr val="dk1"/>
                </a:solidFill>
              </a:rPr>
              <a:t>bisnis</a:t>
            </a:r>
            <a:r>
              <a:rPr lang="en-US" sz="1500" dirty="0">
                <a:solidFill>
                  <a:schemeClr val="dk1"/>
                </a:solidFill>
              </a:rPr>
              <a:t> </a:t>
            </a:r>
            <a:r>
              <a:rPr lang="en-US" sz="1500" dirty="0" err="1">
                <a:solidFill>
                  <a:schemeClr val="dk1"/>
                </a:solidFill>
              </a:rPr>
              <a:t>berdasarkan</a:t>
            </a:r>
            <a:r>
              <a:rPr lang="en-US" sz="1500" dirty="0">
                <a:solidFill>
                  <a:schemeClr val="dk1"/>
                </a:solidFill>
              </a:rPr>
              <a:t> Feature Importance </a:t>
            </a:r>
            <a:r>
              <a:rPr lang="en-US" sz="1500" dirty="0" err="1">
                <a:solidFill>
                  <a:schemeClr val="dk1"/>
                </a:solidFill>
              </a:rPr>
              <a:t>yakni</a:t>
            </a:r>
            <a:r>
              <a:rPr lang="en-US" sz="1500" dirty="0">
                <a:solidFill>
                  <a:schemeClr val="dk1"/>
                </a:solidFill>
              </a:rPr>
              <a:t> sebagai berikut.</a:t>
            </a:r>
          </a:p>
          <a:p>
            <a:pPr lvl="1" indent="-323850">
              <a:buClr>
                <a:schemeClr val="dk1"/>
              </a:buClr>
              <a:buSzPts val="1500"/>
              <a:buFont typeface="Courier New" panose="02070309020205020404" pitchFamily="49" charset="0"/>
              <a:buChar char="o"/>
            </a:pPr>
            <a:endParaRPr lang="en-US" sz="1200" dirty="0">
              <a:solidFill>
                <a:schemeClr val="dk1"/>
              </a:solidFill>
            </a:endParaRPr>
          </a:p>
          <a:p>
            <a:pPr lvl="1" indent="-323850">
              <a:buClr>
                <a:schemeClr val="dk1"/>
              </a:buClr>
              <a:buSzPts val="1500"/>
              <a:buFont typeface="Courier New" panose="02070309020205020404" pitchFamily="49" charset="0"/>
              <a:buChar char="o"/>
            </a:pPr>
            <a:r>
              <a:rPr lang="en-US" sz="1200" dirty="0">
                <a:solidFill>
                  <a:schemeClr val="dk1"/>
                </a:solidFill>
              </a:rPr>
              <a:t>'Daily Internet Usage' dan 'Daily Time Spent on Site' adalah </a:t>
            </a:r>
            <a:r>
              <a:rPr lang="en-US" sz="1200" dirty="0" err="1">
                <a:solidFill>
                  <a:schemeClr val="dk1"/>
                </a:solidFill>
              </a:rPr>
              <a:t>fitur</a:t>
            </a:r>
            <a:r>
              <a:rPr lang="en-US" sz="1200" dirty="0">
                <a:solidFill>
                  <a:schemeClr val="dk1"/>
                </a:solidFill>
              </a:rPr>
              <a:t> </a:t>
            </a:r>
            <a:r>
              <a:rPr lang="en-US" sz="1200" dirty="0" err="1">
                <a:solidFill>
                  <a:schemeClr val="dk1"/>
                </a:solidFill>
              </a:rPr>
              <a:t>terpenting</a:t>
            </a:r>
            <a:r>
              <a:rPr lang="en-US" sz="1200" dirty="0">
                <a:solidFill>
                  <a:schemeClr val="dk1"/>
                </a:solidFill>
              </a:rPr>
              <a:t>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keberhasilan</a:t>
            </a:r>
            <a:r>
              <a:rPr lang="en-US" sz="1200" dirty="0">
                <a:solidFill>
                  <a:schemeClr val="dk1"/>
                </a:solidFill>
              </a:rPr>
              <a:t> </a:t>
            </a:r>
            <a:r>
              <a:rPr lang="en-US" sz="1200" dirty="0" err="1">
                <a:solidFill>
                  <a:schemeClr val="dk1"/>
                </a:solidFill>
              </a:rPr>
              <a:t>iklan</a:t>
            </a:r>
            <a:r>
              <a:rPr lang="en-US" sz="1200" dirty="0">
                <a:solidFill>
                  <a:schemeClr val="dk1"/>
                </a:solidFill>
              </a:rPr>
              <a:t>. Saya </a:t>
            </a:r>
            <a:r>
              <a:rPr lang="en-US" sz="1200" dirty="0" err="1">
                <a:solidFill>
                  <a:schemeClr val="dk1"/>
                </a:solidFill>
              </a:rPr>
              <a:t>merekomendasikan</a:t>
            </a:r>
            <a:r>
              <a:rPr lang="en-US" sz="1200" dirty="0">
                <a:solidFill>
                  <a:schemeClr val="dk1"/>
                </a:solidFill>
              </a:rPr>
              <a:t> untuk </a:t>
            </a:r>
            <a:r>
              <a:rPr lang="en-US" sz="1200" dirty="0" err="1">
                <a:solidFill>
                  <a:schemeClr val="dk1"/>
                </a:solidFill>
              </a:rPr>
              <a:t>menargetkan</a:t>
            </a:r>
            <a:r>
              <a:rPr lang="en-US" sz="1200" dirty="0">
                <a:solidFill>
                  <a:schemeClr val="dk1"/>
                </a:solidFill>
              </a:rPr>
              <a:t> </a:t>
            </a:r>
            <a:r>
              <a:rPr lang="en-US" sz="1200" dirty="0" err="1">
                <a:solidFill>
                  <a:schemeClr val="dk1"/>
                </a:solidFill>
              </a:rPr>
              <a:t>pengguna</a:t>
            </a:r>
            <a:r>
              <a:rPr lang="en-US" sz="1200" dirty="0">
                <a:solidFill>
                  <a:schemeClr val="dk1"/>
                </a:solidFill>
              </a:rPr>
              <a:t> yang </a:t>
            </a:r>
            <a:r>
              <a:rPr lang="en-US" sz="1200" dirty="0" err="1">
                <a:solidFill>
                  <a:schemeClr val="dk1"/>
                </a:solidFill>
              </a:rPr>
              <a:t>memiliki</a:t>
            </a:r>
            <a:r>
              <a:rPr lang="en-US" sz="1200" dirty="0">
                <a:solidFill>
                  <a:schemeClr val="dk1"/>
                </a:solidFill>
              </a:rPr>
              <a:t> </a:t>
            </a:r>
            <a:r>
              <a:rPr lang="en-US" sz="1200" dirty="0" err="1">
                <a:solidFill>
                  <a:schemeClr val="dk1"/>
                </a:solidFill>
              </a:rPr>
              <a:t>waktu</a:t>
            </a:r>
            <a:r>
              <a:rPr lang="en-US" sz="1200" dirty="0">
                <a:solidFill>
                  <a:schemeClr val="dk1"/>
                </a:solidFill>
              </a:rPr>
              <a:t> </a:t>
            </a:r>
            <a:r>
              <a:rPr lang="en-US" sz="1200" dirty="0" err="1">
                <a:solidFill>
                  <a:schemeClr val="dk1"/>
                </a:solidFill>
              </a:rPr>
              <a:t>penggunaan</a:t>
            </a:r>
            <a:r>
              <a:rPr lang="en-US" sz="1200" dirty="0">
                <a:solidFill>
                  <a:schemeClr val="dk1"/>
                </a:solidFill>
              </a:rPr>
              <a:t> internet yang lebih </a:t>
            </a:r>
            <a:r>
              <a:rPr lang="en-US" sz="1200" dirty="0" err="1">
                <a:solidFill>
                  <a:schemeClr val="dk1"/>
                </a:solidFill>
              </a:rPr>
              <a:t>tinggi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mereka</a:t>
            </a:r>
            <a:r>
              <a:rPr lang="en-US" sz="1200" dirty="0">
                <a:solidFill>
                  <a:schemeClr val="dk1"/>
                </a:solidFill>
              </a:rPr>
              <a:t> lebih </a:t>
            </a:r>
            <a:r>
              <a:rPr lang="en-US" sz="1200" dirty="0" err="1">
                <a:solidFill>
                  <a:schemeClr val="dk1"/>
                </a:solidFill>
              </a:rPr>
              <a:t>cenderung</a:t>
            </a:r>
            <a:r>
              <a:rPr lang="en-US" sz="1200" dirty="0">
                <a:solidFill>
                  <a:schemeClr val="dk1"/>
                </a:solidFill>
              </a:rPr>
              <a:t> untuk </a:t>
            </a:r>
            <a:r>
              <a:rPr lang="en-US" sz="1200" dirty="0" err="1">
                <a:solidFill>
                  <a:schemeClr val="dk1"/>
                </a:solidFill>
              </a:rPr>
              <a:t>terlibat</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iklan</a:t>
            </a:r>
            <a:r>
              <a:rPr lang="en-US" sz="1200" dirty="0">
                <a:solidFill>
                  <a:schemeClr val="dk1"/>
                </a:solidFill>
              </a:rPr>
              <a:t>.</a:t>
            </a:r>
          </a:p>
          <a:p>
            <a:pPr marL="457200" lvl="0" indent="-323850" algn="l" rtl="0">
              <a:spcBef>
                <a:spcPts val="0"/>
              </a:spcBef>
              <a:spcAft>
                <a:spcPts val="0"/>
              </a:spcAft>
              <a:buClr>
                <a:schemeClr val="dk1"/>
              </a:buClr>
              <a:buSzPts val="1500"/>
              <a:buFont typeface="Courier New" panose="02070309020205020404" pitchFamily="49" charset="0"/>
              <a:buChar char="o"/>
            </a:pPr>
            <a:endParaRPr lang="en-US" sz="1200" dirty="0">
              <a:solidFill>
                <a:schemeClr val="dk1"/>
              </a:solidFill>
            </a:endParaRPr>
          </a:p>
          <a:p>
            <a:pPr lvl="1" indent="-323850">
              <a:buClr>
                <a:schemeClr val="dk1"/>
              </a:buClr>
              <a:buSzPts val="1500"/>
              <a:buFont typeface="Courier New" panose="02070309020205020404" pitchFamily="49" charset="0"/>
              <a:buChar char="o"/>
            </a:pPr>
            <a:r>
              <a:rPr lang="en-US" sz="1200" dirty="0">
                <a:solidFill>
                  <a:schemeClr val="dk1"/>
                </a:solidFill>
              </a:rPr>
              <a:t>'Area Income' juga merupakan </a:t>
            </a:r>
            <a:r>
              <a:rPr lang="en-US" sz="1200" dirty="0" err="1">
                <a:solidFill>
                  <a:schemeClr val="dk1"/>
                </a:solidFill>
              </a:rPr>
              <a:t>faktor</a:t>
            </a:r>
            <a:r>
              <a:rPr lang="en-US" sz="1200" dirty="0">
                <a:solidFill>
                  <a:schemeClr val="dk1"/>
                </a:solidFill>
              </a:rPr>
              <a:t> </a:t>
            </a:r>
            <a:r>
              <a:rPr lang="en-US" sz="1200" dirty="0" err="1">
                <a:solidFill>
                  <a:schemeClr val="dk1"/>
                </a:solidFill>
              </a:rPr>
              <a:t>penting</a:t>
            </a:r>
            <a:r>
              <a:rPr lang="en-US" sz="1200" dirty="0">
                <a:solidFill>
                  <a:schemeClr val="dk1"/>
                </a:solidFill>
              </a:rPr>
              <a:t>. </a:t>
            </a:r>
            <a:r>
              <a:rPr lang="en-US" sz="1200" dirty="0" err="1">
                <a:solidFill>
                  <a:schemeClr val="dk1"/>
                </a:solidFill>
              </a:rPr>
              <a:t>Pengguna</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pendapatan</a:t>
            </a:r>
            <a:r>
              <a:rPr lang="en-US" sz="1200" dirty="0">
                <a:solidFill>
                  <a:schemeClr val="dk1"/>
                </a:solidFill>
              </a:rPr>
              <a:t> yang lebih </a:t>
            </a:r>
            <a:r>
              <a:rPr lang="en-US" sz="1200" dirty="0" err="1">
                <a:solidFill>
                  <a:schemeClr val="dk1"/>
                </a:solidFill>
              </a:rPr>
              <a:t>tinggi</a:t>
            </a:r>
            <a:r>
              <a:rPr lang="en-US" sz="1200" dirty="0">
                <a:solidFill>
                  <a:schemeClr val="dk1"/>
                </a:solidFill>
              </a:rPr>
              <a:t> </a:t>
            </a:r>
            <a:r>
              <a:rPr lang="en-US" sz="1200" dirty="0" err="1">
                <a:solidFill>
                  <a:schemeClr val="dk1"/>
                </a:solidFill>
              </a:rPr>
              <a:t>kemungkinan</a:t>
            </a:r>
            <a:r>
              <a:rPr lang="en-US" sz="1200" dirty="0">
                <a:solidFill>
                  <a:schemeClr val="dk1"/>
                </a:solidFill>
              </a:rPr>
              <a:t> besar </a:t>
            </a:r>
            <a:r>
              <a:rPr lang="en-US" sz="1200" dirty="0" err="1">
                <a:solidFill>
                  <a:schemeClr val="dk1"/>
                </a:solidFill>
              </a:rPr>
              <a:t>akan</a:t>
            </a:r>
            <a:r>
              <a:rPr lang="en-US" sz="1200" dirty="0">
                <a:solidFill>
                  <a:schemeClr val="dk1"/>
                </a:solidFill>
              </a:rPr>
              <a:t> lebih </a:t>
            </a:r>
            <a:r>
              <a:rPr lang="en-US" sz="1200" dirty="0" err="1">
                <a:solidFill>
                  <a:schemeClr val="dk1"/>
                </a:solidFill>
              </a:rPr>
              <a:t>tertarik</a:t>
            </a:r>
            <a:r>
              <a:rPr lang="en-US" sz="1200" dirty="0">
                <a:solidFill>
                  <a:schemeClr val="dk1"/>
                </a:solidFill>
              </a:rPr>
              <a:t> pada </a:t>
            </a:r>
            <a:r>
              <a:rPr lang="en-US" sz="1200" dirty="0" err="1">
                <a:solidFill>
                  <a:schemeClr val="dk1"/>
                </a:solidFill>
              </a:rPr>
              <a:t>produk</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layanan</a:t>
            </a:r>
            <a:r>
              <a:rPr lang="en-US" sz="1200" dirty="0">
                <a:solidFill>
                  <a:schemeClr val="dk1"/>
                </a:solidFill>
              </a:rPr>
              <a:t> premium. </a:t>
            </a:r>
          </a:p>
          <a:p>
            <a:pPr marL="457200" lvl="0" indent="-323850" algn="l" rtl="0">
              <a:spcBef>
                <a:spcPts val="0"/>
              </a:spcBef>
              <a:spcAft>
                <a:spcPts val="0"/>
              </a:spcAft>
              <a:buClr>
                <a:schemeClr val="dk1"/>
              </a:buClr>
              <a:buSzPts val="1500"/>
              <a:buFont typeface="Courier New" panose="02070309020205020404" pitchFamily="49" charset="0"/>
              <a:buChar char="o"/>
            </a:pPr>
            <a:endParaRPr lang="en-US" sz="1200" dirty="0">
              <a:solidFill>
                <a:schemeClr val="dk1"/>
              </a:solidFill>
            </a:endParaRPr>
          </a:p>
          <a:p>
            <a:pPr lvl="1" indent="-323850">
              <a:buClr>
                <a:schemeClr val="dk1"/>
              </a:buClr>
              <a:buSzPts val="1500"/>
              <a:buFont typeface="Courier New" panose="02070309020205020404" pitchFamily="49" charset="0"/>
              <a:buChar char="o"/>
            </a:pPr>
            <a:r>
              <a:rPr lang="en-US" sz="1200" dirty="0" err="1">
                <a:solidFill>
                  <a:schemeClr val="dk1"/>
                </a:solidFill>
              </a:rPr>
              <a:t>Faktor</a:t>
            </a:r>
            <a:r>
              <a:rPr lang="en-US" sz="1200" dirty="0">
                <a:solidFill>
                  <a:schemeClr val="dk1"/>
                </a:solidFill>
              </a:rPr>
              <a:t> 'Age'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pengguna</a:t>
            </a:r>
            <a:r>
              <a:rPr lang="en-US" sz="1200" dirty="0">
                <a:solidFill>
                  <a:schemeClr val="dk1"/>
                </a:solidFill>
              </a:rPr>
              <a:t> juga </a:t>
            </a:r>
            <a:r>
              <a:rPr lang="en-US" sz="1200" dirty="0" err="1">
                <a:solidFill>
                  <a:schemeClr val="dk1"/>
                </a:solidFill>
              </a:rPr>
              <a:t>berpengaruh</a:t>
            </a:r>
            <a:r>
              <a:rPr lang="en-US" sz="1200" dirty="0">
                <a:solidFill>
                  <a:schemeClr val="dk1"/>
                </a:solidFill>
              </a:rPr>
              <a:t> dalam </a:t>
            </a:r>
            <a:r>
              <a:rPr lang="en-US" sz="1200" dirty="0" err="1">
                <a:solidFill>
                  <a:schemeClr val="dk1"/>
                </a:solidFill>
              </a:rPr>
              <a:t>menargetkan</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Iklan</a:t>
            </a:r>
            <a:r>
              <a:rPr lang="en-US" sz="1200" dirty="0">
                <a:solidFill>
                  <a:schemeClr val="dk1"/>
                </a:solidFill>
              </a:rPr>
              <a:t> dapat lebih </a:t>
            </a:r>
            <a:r>
              <a:rPr lang="en-US" sz="1200" dirty="0" err="1">
                <a:solidFill>
                  <a:schemeClr val="dk1"/>
                </a:solidFill>
              </a:rPr>
              <a:t>disesuaikan</a:t>
            </a:r>
            <a:r>
              <a:rPr lang="en-US" sz="1200" dirty="0">
                <a:solidFill>
                  <a:schemeClr val="dk1"/>
                </a:solidFill>
              </a:rPr>
              <a:t> untuk kelompok </a:t>
            </a:r>
            <a:r>
              <a:rPr lang="en-US" sz="1200" dirty="0" err="1">
                <a:solidFill>
                  <a:schemeClr val="dk1"/>
                </a:solidFill>
              </a:rPr>
              <a:t>usia</a:t>
            </a:r>
            <a:r>
              <a:rPr lang="en-US" sz="1200" dirty="0">
                <a:solidFill>
                  <a:schemeClr val="dk1"/>
                </a:solidFill>
              </a:rPr>
              <a:t> </a:t>
            </a:r>
            <a:r>
              <a:rPr lang="en-US" sz="1200" dirty="0" err="1">
                <a:solidFill>
                  <a:schemeClr val="dk1"/>
                </a:solidFill>
              </a:rPr>
              <a:t>tertentu</a:t>
            </a:r>
            <a:r>
              <a:rPr lang="en-US" sz="1200" dirty="0">
                <a:solidFill>
                  <a:schemeClr val="dk1"/>
                </a:solidFill>
              </a:rPr>
              <a:t>, </a:t>
            </a:r>
            <a:r>
              <a:rPr lang="en-US" sz="1200" dirty="0" err="1">
                <a:solidFill>
                  <a:schemeClr val="dk1"/>
                </a:solidFill>
              </a:rPr>
              <a:t>terutama</a:t>
            </a:r>
            <a:r>
              <a:rPr lang="en-US" sz="1200" dirty="0">
                <a:solidFill>
                  <a:schemeClr val="dk1"/>
                </a:solidFill>
              </a:rPr>
              <a:t> </a:t>
            </a:r>
            <a:r>
              <a:rPr lang="en-US" sz="1200" dirty="0" err="1">
                <a:solidFill>
                  <a:schemeClr val="dk1"/>
                </a:solidFill>
              </a:rPr>
              <a:t>mereka</a:t>
            </a:r>
            <a:r>
              <a:rPr lang="en-US" sz="1200" dirty="0">
                <a:solidFill>
                  <a:schemeClr val="dk1"/>
                </a:solidFill>
              </a:rPr>
              <a:t> yang lebih </a:t>
            </a:r>
            <a:r>
              <a:rPr lang="en-US" sz="1200" dirty="0" err="1">
                <a:solidFill>
                  <a:schemeClr val="dk1"/>
                </a:solidFill>
              </a:rPr>
              <a:t>sering</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a:t>
            </a:r>
          </a:p>
          <a:p>
            <a:pPr marL="419100" lvl="0" indent="-285750" algn="l" rtl="0">
              <a:spcBef>
                <a:spcPts val="0"/>
              </a:spcBef>
              <a:spcAft>
                <a:spcPts val="0"/>
              </a:spcAft>
              <a:buClr>
                <a:schemeClr val="dk1"/>
              </a:buClr>
              <a:buSzPts val="1500"/>
              <a:buFont typeface="Courier New" panose="02070309020205020404" pitchFamily="49" charset="0"/>
              <a:buChar char="o"/>
            </a:pPr>
            <a:endParaRPr lang="en-US" sz="1200" dirty="0">
              <a:solidFill>
                <a:schemeClr val="dk1"/>
              </a:solidFill>
            </a:endParaRPr>
          </a:p>
          <a:p>
            <a:pPr lvl="1" indent="-323850">
              <a:buClr>
                <a:schemeClr val="dk1"/>
              </a:buClr>
              <a:buSzPts val="1500"/>
              <a:buFont typeface="Courier New" panose="02070309020205020404" pitchFamily="49" charset="0"/>
              <a:buChar char="o"/>
            </a:pPr>
            <a:r>
              <a:rPr lang="en-US" sz="1200" dirty="0" err="1">
                <a:solidFill>
                  <a:schemeClr val="dk1"/>
                </a:solidFill>
              </a:rPr>
              <a:t>Penggunaan</a:t>
            </a:r>
            <a:r>
              <a:rPr lang="en-US" sz="1200" dirty="0">
                <a:solidFill>
                  <a:schemeClr val="dk1"/>
                </a:solidFill>
              </a:rPr>
              <a:t> 'Week' dan 'Month' sebagai </a:t>
            </a:r>
            <a:r>
              <a:rPr lang="en-US" sz="1200" dirty="0" err="1">
                <a:solidFill>
                  <a:schemeClr val="dk1"/>
                </a:solidFill>
              </a:rPr>
              <a:t>fitur</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waktu</a:t>
            </a:r>
            <a:r>
              <a:rPr lang="en-US" sz="1200" dirty="0">
                <a:solidFill>
                  <a:schemeClr val="dk1"/>
                </a:solidFill>
              </a:rPr>
              <a:t> dalam </a:t>
            </a:r>
            <a:r>
              <a:rPr lang="en-US" sz="1200" dirty="0" err="1">
                <a:solidFill>
                  <a:schemeClr val="dk1"/>
                </a:solidFill>
              </a:rPr>
              <a:t>seminggu</a:t>
            </a:r>
            <a:r>
              <a:rPr lang="en-US" sz="1200" dirty="0">
                <a:solidFill>
                  <a:schemeClr val="dk1"/>
                </a:solidFill>
              </a:rPr>
              <a:t> dan </a:t>
            </a:r>
            <a:r>
              <a:rPr lang="en-US" sz="1200" dirty="0" err="1">
                <a:solidFill>
                  <a:schemeClr val="dk1"/>
                </a:solidFill>
              </a:rPr>
              <a:t>bulan</a:t>
            </a:r>
            <a:r>
              <a:rPr lang="en-US" sz="1200" dirty="0">
                <a:solidFill>
                  <a:schemeClr val="dk1"/>
                </a:solidFill>
              </a:rPr>
              <a:t> </a:t>
            </a:r>
            <a:r>
              <a:rPr lang="en-US" sz="1200" dirty="0" err="1">
                <a:solidFill>
                  <a:schemeClr val="dk1"/>
                </a:solidFill>
              </a:rPr>
              <a:t>tertentu</a:t>
            </a:r>
            <a:r>
              <a:rPr lang="en-US" sz="1200" dirty="0">
                <a:solidFill>
                  <a:schemeClr val="dk1"/>
                </a:solidFill>
              </a:rPr>
              <a:t> bisa menjadi </a:t>
            </a:r>
            <a:r>
              <a:rPr lang="en-US" sz="1200" dirty="0" err="1">
                <a:solidFill>
                  <a:schemeClr val="dk1"/>
                </a:solidFill>
              </a:rPr>
              <a:t>waktu</a:t>
            </a:r>
            <a:r>
              <a:rPr lang="en-US" sz="1200" dirty="0">
                <a:solidFill>
                  <a:schemeClr val="dk1"/>
                </a:solidFill>
              </a:rPr>
              <a:t> terbaik untuk </a:t>
            </a:r>
            <a:r>
              <a:rPr lang="en-US" sz="1200" dirty="0" err="1">
                <a:solidFill>
                  <a:schemeClr val="dk1"/>
                </a:solidFill>
              </a:rPr>
              <a:t>meningkatkan</a:t>
            </a:r>
            <a:r>
              <a:rPr lang="en-US" sz="1200" dirty="0">
                <a:solidFill>
                  <a:schemeClr val="dk1"/>
                </a:solidFill>
              </a:rPr>
              <a:t> </a:t>
            </a:r>
            <a:r>
              <a:rPr lang="en-US" sz="1200" dirty="0" err="1">
                <a:solidFill>
                  <a:schemeClr val="dk1"/>
                </a:solidFill>
              </a:rPr>
              <a:t>konversi</a:t>
            </a:r>
            <a:r>
              <a:rPr lang="en-US" sz="1200" dirty="0">
                <a:solidFill>
                  <a:schemeClr val="dk1"/>
                </a:solidFill>
              </a:rPr>
              <a:t> </a:t>
            </a:r>
            <a:r>
              <a:rPr lang="en-US" sz="1200" dirty="0" err="1">
                <a:solidFill>
                  <a:schemeClr val="dk1"/>
                </a:solidFill>
              </a:rPr>
              <a:t>iklan</a:t>
            </a:r>
            <a:r>
              <a:rPr lang="en-US" sz="1200" dirty="0">
                <a:solidFill>
                  <a:schemeClr val="dk1"/>
                </a:solidFill>
              </a:rPr>
              <a:t>.</a:t>
            </a:r>
          </a:p>
        </p:txBody>
      </p:sp>
      <p:sp>
        <p:nvSpPr>
          <p:cNvPr id="8" name="Google Shape;115;p27">
            <a:extLst>
              <a:ext uri="{FF2B5EF4-FFF2-40B4-BE49-F238E27FC236}">
                <a16:creationId xmlns:a16="http://schemas.microsoft.com/office/drawing/2014/main" id="{C026BC92-CC59-4577-94F3-411FE546317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79926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Simulation</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751417"/>
            <a:ext cx="8520600" cy="4098600"/>
          </a:xfrm>
          <a:prstGeom prst="rect">
            <a:avLst/>
          </a:prstGeom>
        </p:spPr>
        <p:txBody>
          <a:bodyPr spcFirstLastPara="1" wrap="square" lIns="91425" tIns="91425" rIns="91425" bIns="91425" anchor="t" anchorCtr="0">
            <a:normAutofit fontScale="92500" lnSpcReduction="20000"/>
          </a:bodyPr>
          <a:lstStyle/>
          <a:p>
            <a:pPr marL="457200" lvl="0" indent="-323850" algn="l" rtl="0">
              <a:spcBef>
                <a:spcPts val="0"/>
              </a:spcBef>
              <a:spcAft>
                <a:spcPts val="0"/>
              </a:spcAft>
              <a:buClr>
                <a:schemeClr val="dk1"/>
              </a:buClr>
              <a:buSzPts val="1500"/>
              <a:buChar char="●"/>
            </a:pPr>
            <a:r>
              <a:rPr lang="en-US" sz="1500" dirty="0" err="1">
                <a:solidFill>
                  <a:schemeClr val="dk1"/>
                </a:solidFill>
              </a:rPr>
              <a:t>Simulasi</a:t>
            </a:r>
            <a:r>
              <a:rPr lang="en-US" sz="1500" dirty="0">
                <a:solidFill>
                  <a:schemeClr val="dk1"/>
                </a:solidFill>
              </a:rPr>
              <a:t> </a:t>
            </a:r>
            <a:r>
              <a:rPr lang="en-US" sz="1500" dirty="0" err="1">
                <a:solidFill>
                  <a:schemeClr val="dk1"/>
                </a:solidFill>
              </a:rPr>
              <a:t>bisnis</a:t>
            </a:r>
            <a:r>
              <a:rPr lang="en-US" sz="1500" dirty="0">
                <a:solidFill>
                  <a:schemeClr val="dk1"/>
                </a:solidFill>
              </a:rPr>
              <a:t>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 2 </a:t>
            </a:r>
            <a:r>
              <a:rPr lang="en-US" sz="1500" dirty="0" err="1">
                <a:solidFill>
                  <a:schemeClr val="dk1"/>
                </a:solidFill>
              </a:rPr>
              <a:t>cara</a:t>
            </a:r>
            <a:r>
              <a:rPr lang="en-US" sz="1500" dirty="0">
                <a:solidFill>
                  <a:schemeClr val="dk1"/>
                </a:solidFill>
              </a:rPr>
              <a:t> </a:t>
            </a:r>
            <a:r>
              <a:rPr lang="en-US" sz="1500" dirty="0" err="1">
                <a:solidFill>
                  <a:schemeClr val="dk1"/>
                </a:solidFill>
              </a:rPr>
              <a:t>yakni</a:t>
            </a:r>
            <a:r>
              <a:rPr lang="en-US" sz="1500" dirty="0">
                <a:solidFill>
                  <a:schemeClr val="dk1"/>
                </a:solidFill>
              </a:rPr>
              <a:t> </a:t>
            </a:r>
            <a:r>
              <a:rPr lang="en-US" sz="1500" dirty="0" err="1">
                <a:solidFill>
                  <a:schemeClr val="dk1"/>
                </a:solidFill>
              </a:rPr>
              <a:t>tanpa</a:t>
            </a:r>
            <a:r>
              <a:rPr lang="en-US" sz="1500" dirty="0">
                <a:solidFill>
                  <a:schemeClr val="dk1"/>
                </a:solidFill>
              </a:rPr>
              <a:t> </a:t>
            </a:r>
            <a:r>
              <a:rPr lang="en-US" sz="1500" dirty="0" err="1">
                <a:solidFill>
                  <a:schemeClr val="dk1"/>
                </a:solidFill>
              </a:rPr>
              <a:t>menggunakan</a:t>
            </a:r>
            <a:r>
              <a:rPr lang="en-US" sz="1500" dirty="0">
                <a:solidFill>
                  <a:schemeClr val="dk1"/>
                </a:solidFill>
              </a:rPr>
              <a:t> hasil </a:t>
            </a:r>
            <a:r>
              <a:rPr lang="en-US" sz="1500" dirty="0" err="1">
                <a:solidFill>
                  <a:schemeClr val="dk1"/>
                </a:solidFill>
              </a:rPr>
              <a:t>dari</a:t>
            </a:r>
            <a:r>
              <a:rPr lang="en-US" sz="1500" dirty="0">
                <a:solidFill>
                  <a:schemeClr val="dk1"/>
                </a:solidFill>
              </a:rPr>
              <a:t> model machine learning dan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hasil </a:t>
            </a:r>
            <a:r>
              <a:rPr lang="en-US" sz="1500" dirty="0" err="1">
                <a:solidFill>
                  <a:schemeClr val="dk1"/>
                </a:solidFill>
              </a:rPr>
              <a:t>dari</a:t>
            </a:r>
            <a:r>
              <a:rPr lang="en-US" sz="1500" dirty="0">
                <a:solidFill>
                  <a:schemeClr val="dk1"/>
                </a:solidFill>
              </a:rPr>
              <a:t> model machine learning.</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Data yang digunakan untuk </a:t>
            </a:r>
            <a:r>
              <a:rPr lang="en-US" sz="1500" dirty="0" err="1">
                <a:solidFill>
                  <a:schemeClr val="dk1"/>
                </a:solidFill>
              </a:rPr>
              <a:t>simulasi</a:t>
            </a:r>
            <a:r>
              <a:rPr lang="en-US" sz="1500" dirty="0">
                <a:solidFill>
                  <a:schemeClr val="dk1"/>
                </a:solidFill>
              </a:rPr>
              <a:t> </a:t>
            </a:r>
            <a:r>
              <a:rPr lang="en-US" sz="1500" dirty="0" err="1">
                <a:solidFill>
                  <a:schemeClr val="dk1"/>
                </a:solidFill>
              </a:rPr>
              <a:t>yakni</a:t>
            </a:r>
            <a:r>
              <a:rPr lang="en-US" sz="1500" dirty="0">
                <a:solidFill>
                  <a:schemeClr val="dk1"/>
                </a:solidFill>
              </a:rPr>
              <a:t> sebagai berikut.</a:t>
            </a:r>
          </a:p>
          <a:p>
            <a:pPr lvl="1" indent="-323850">
              <a:lnSpc>
                <a:spcPct val="125000"/>
              </a:lnSpc>
              <a:buClr>
                <a:schemeClr val="dk1"/>
              </a:buClr>
              <a:buSzPts val="1500"/>
              <a:buFont typeface="Courier New" panose="02070309020205020404" pitchFamily="49" charset="0"/>
              <a:buChar char="o"/>
            </a:pPr>
            <a:r>
              <a:rPr lang="en-US" sz="1300" dirty="0" err="1">
                <a:solidFill>
                  <a:schemeClr val="dk1"/>
                </a:solidFill>
              </a:rPr>
              <a:t>Jumlah</a:t>
            </a:r>
            <a:r>
              <a:rPr lang="en-US" sz="1300" dirty="0">
                <a:solidFill>
                  <a:schemeClr val="dk1"/>
                </a:solidFill>
              </a:rPr>
              <a:t> user = 10000</a:t>
            </a:r>
          </a:p>
          <a:p>
            <a:pPr lvl="1" indent="-323850">
              <a:lnSpc>
                <a:spcPct val="125000"/>
              </a:lnSpc>
              <a:buClr>
                <a:schemeClr val="dk1"/>
              </a:buClr>
              <a:buSzPts val="1500"/>
              <a:buFont typeface="Courier New" panose="02070309020205020404" pitchFamily="49" charset="0"/>
              <a:buChar char="o"/>
            </a:pPr>
            <a:r>
              <a:rPr lang="en-US" sz="1300" dirty="0">
                <a:solidFill>
                  <a:schemeClr val="dk1"/>
                </a:solidFill>
              </a:rPr>
              <a:t>Biaya per user = 10</a:t>
            </a:r>
          </a:p>
          <a:p>
            <a:pPr lvl="1" indent="-323850">
              <a:lnSpc>
                <a:spcPct val="125000"/>
              </a:lnSpc>
              <a:buClr>
                <a:schemeClr val="dk1"/>
              </a:buClr>
              <a:buSzPts val="1500"/>
              <a:buFont typeface="Courier New" panose="02070309020205020404" pitchFamily="49" charset="0"/>
              <a:buChar char="o"/>
            </a:pPr>
            <a:r>
              <a:rPr lang="en-US" sz="1300" dirty="0">
                <a:solidFill>
                  <a:schemeClr val="dk1"/>
                </a:solidFill>
              </a:rPr>
              <a:t>Conversion rate </a:t>
            </a:r>
            <a:r>
              <a:rPr lang="en-US" sz="1300" dirty="0" err="1">
                <a:solidFill>
                  <a:schemeClr val="dk1"/>
                </a:solidFill>
              </a:rPr>
              <a:t>tanpa</a:t>
            </a:r>
            <a:r>
              <a:rPr lang="en-US" sz="1300" dirty="0">
                <a:solidFill>
                  <a:schemeClr val="dk1"/>
                </a:solidFill>
              </a:rPr>
              <a:t> ml = 0.05</a:t>
            </a:r>
          </a:p>
          <a:p>
            <a:pPr lvl="1" indent="-323850">
              <a:lnSpc>
                <a:spcPct val="125000"/>
              </a:lnSpc>
              <a:buClr>
                <a:schemeClr val="dk1"/>
              </a:buClr>
              <a:buSzPts val="1500"/>
              <a:buFont typeface="Courier New" panose="02070309020205020404" pitchFamily="49" charset="0"/>
              <a:buChar char="o"/>
            </a:pPr>
            <a:r>
              <a:rPr lang="en-US" sz="1300" dirty="0">
                <a:solidFill>
                  <a:schemeClr val="dk1"/>
                </a:solidFill>
              </a:rPr>
              <a:t>Harga </a:t>
            </a:r>
            <a:r>
              <a:rPr lang="en-US" sz="1300" dirty="0" err="1">
                <a:solidFill>
                  <a:schemeClr val="dk1"/>
                </a:solidFill>
              </a:rPr>
              <a:t>produk</a:t>
            </a:r>
            <a:r>
              <a:rPr lang="en-US" sz="1300" dirty="0">
                <a:solidFill>
                  <a:schemeClr val="dk1"/>
                </a:solidFill>
              </a:rPr>
              <a:t> = 100</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Conversion rate yang </a:t>
            </a:r>
            <a:r>
              <a:rPr lang="en-US" sz="1500" dirty="0" err="1">
                <a:solidFill>
                  <a:schemeClr val="dk1"/>
                </a:solidFill>
              </a:rPr>
              <a:t>dihasilkan</a:t>
            </a:r>
            <a:r>
              <a:rPr lang="en-US" sz="1500" dirty="0">
                <a:solidFill>
                  <a:schemeClr val="dk1"/>
                </a:solidFill>
              </a:rPr>
              <a:t> </a:t>
            </a:r>
            <a:r>
              <a:rPr lang="en-US" sz="1500" dirty="0" err="1">
                <a:solidFill>
                  <a:schemeClr val="dk1"/>
                </a:solidFill>
              </a:rPr>
              <a:t>apabila</a:t>
            </a:r>
            <a:r>
              <a:rPr lang="en-US" sz="1500" dirty="0">
                <a:solidFill>
                  <a:schemeClr val="dk1"/>
                </a:solidFill>
              </a:rPr>
              <a:t> </a:t>
            </a:r>
            <a:r>
              <a:rPr lang="en-US" sz="1500" dirty="0" err="1">
                <a:solidFill>
                  <a:schemeClr val="dk1"/>
                </a:solidFill>
              </a:rPr>
              <a:t>menggunakan</a:t>
            </a:r>
            <a:r>
              <a:rPr lang="en-US" sz="1500" dirty="0">
                <a:solidFill>
                  <a:schemeClr val="dk1"/>
                </a:solidFill>
              </a:rPr>
              <a:t> model machine learning yang terbaik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0.49.</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Profit yang </a:t>
            </a:r>
            <a:r>
              <a:rPr lang="en-US" sz="1500" dirty="0" err="1">
                <a:solidFill>
                  <a:schemeClr val="dk1"/>
                </a:solidFill>
              </a:rPr>
              <a:t>dihasilkan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simulasi</a:t>
            </a:r>
            <a:r>
              <a:rPr lang="en-US" sz="1500" dirty="0">
                <a:solidFill>
                  <a:schemeClr val="dk1"/>
                </a:solidFill>
              </a:rPr>
              <a:t> </a:t>
            </a:r>
            <a:r>
              <a:rPr lang="en-US" sz="1500" dirty="0" err="1">
                <a:solidFill>
                  <a:schemeClr val="dk1"/>
                </a:solidFill>
              </a:rPr>
              <a:t>tanpa</a:t>
            </a:r>
            <a:r>
              <a:rPr lang="en-US" sz="1500" dirty="0">
                <a:solidFill>
                  <a:schemeClr val="dk1"/>
                </a:solidFill>
              </a:rPr>
              <a:t> model machine learning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$-50000. </a:t>
            </a:r>
            <a:r>
              <a:rPr lang="en-US" sz="1500" dirty="0" err="1">
                <a:solidFill>
                  <a:schemeClr val="dk1"/>
                </a:solidFill>
              </a:rPr>
              <a:t>Sedangkan</a:t>
            </a:r>
            <a:r>
              <a:rPr lang="en-US" sz="1500" dirty="0">
                <a:solidFill>
                  <a:schemeClr val="dk1"/>
                </a:solidFill>
              </a:rPr>
              <a:t> profit yang </a:t>
            </a:r>
            <a:r>
              <a:rPr lang="en-US" sz="1500" dirty="0" err="1">
                <a:solidFill>
                  <a:schemeClr val="dk1"/>
                </a:solidFill>
              </a:rPr>
              <a:t>dihasilkan</a:t>
            </a:r>
            <a:r>
              <a:rPr lang="en-US" sz="1500" dirty="0">
                <a:solidFill>
                  <a:schemeClr val="dk1"/>
                </a:solidFill>
              </a:rPr>
              <a:t> </a:t>
            </a:r>
            <a:r>
              <a:rPr lang="en-US" sz="1500" dirty="0" err="1">
                <a:solidFill>
                  <a:schemeClr val="dk1"/>
                </a:solidFill>
              </a:rPr>
              <a:t>apabila</a:t>
            </a:r>
            <a:r>
              <a:rPr lang="en-US" sz="1500" dirty="0">
                <a:solidFill>
                  <a:schemeClr val="dk1"/>
                </a:solidFill>
              </a:rPr>
              <a:t> </a:t>
            </a:r>
            <a:r>
              <a:rPr lang="en-US" sz="1500" dirty="0" err="1">
                <a:solidFill>
                  <a:schemeClr val="dk1"/>
                </a:solidFill>
              </a:rPr>
              <a:t>menggunakan</a:t>
            </a:r>
            <a:r>
              <a:rPr lang="en-US" sz="1500" dirty="0">
                <a:solidFill>
                  <a:schemeClr val="dk1"/>
                </a:solidFill>
              </a:rPr>
              <a:t> model machine learning </a:t>
            </a:r>
            <a:r>
              <a:rPr lang="en-US" sz="1500" dirty="0" err="1">
                <a:solidFill>
                  <a:schemeClr val="dk1"/>
                </a:solidFill>
              </a:rPr>
              <a:t>yakni</a:t>
            </a:r>
            <a:r>
              <a:rPr lang="en-US" sz="1500" dirty="0">
                <a:solidFill>
                  <a:schemeClr val="dk1"/>
                </a:solidFill>
              </a:rPr>
              <a:t> </a:t>
            </a:r>
            <a:r>
              <a:rPr lang="en-US" sz="1500" dirty="0" err="1">
                <a:solidFill>
                  <a:schemeClr val="dk1"/>
                </a:solidFill>
              </a:rPr>
              <a:t>sebesar</a:t>
            </a:r>
            <a:r>
              <a:rPr lang="en-US" sz="1500" dirty="0">
                <a:solidFill>
                  <a:schemeClr val="dk1"/>
                </a:solidFill>
              </a:rPr>
              <a:t> $390000.</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a:t>
            </a:r>
            <a:r>
              <a:rPr lang="en-US" sz="1500" dirty="0" err="1">
                <a:solidFill>
                  <a:schemeClr val="dk1"/>
                </a:solidFill>
              </a:rPr>
              <a:t>kedua</a:t>
            </a:r>
            <a:r>
              <a:rPr lang="en-US" sz="1500" dirty="0">
                <a:solidFill>
                  <a:schemeClr val="dk1"/>
                </a:solidFill>
              </a:rPr>
              <a:t> </a:t>
            </a:r>
            <a:r>
              <a:rPr lang="en-US" sz="1500" dirty="0" err="1">
                <a:solidFill>
                  <a:schemeClr val="dk1"/>
                </a:solidFill>
              </a:rPr>
              <a:t>simulasi</a:t>
            </a:r>
            <a:r>
              <a:rPr lang="en-US" sz="1500" dirty="0">
                <a:solidFill>
                  <a:schemeClr val="dk1"/>
                </a:solidFill>
              </a:rPr>
              <a:t> ini dapat </a:t>
            </a:r>
            <a:r>
              <a:rPr lang="en-US" sz="1500" dirty="0" err="1">
                <a:solidFill>
                  <a:schemeClr val="dk1"/>
                </a:solidFill>
              </a:rPr>
              <a:t>disimpulkan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menggunakan</a:t>
            </a:r>
            <a:r>
              <a:rPr lang="en-US" sz="1500" dirty="0">
                <a:solidFill>
                  <a:schemeClr val="dk1"/>
                </a:solidFill>
              </a:rPr>
              <a:t> model machine learning </a:t>
            </a:r>
            <a:r>
              <a:rPr lang="en-US" sz="1500" dirty="0" err="1">
                <a:solidFill>
                  <a:schemeClr val="dk1"/>
                </a:solidFill>
              </a:rPr>
              <a:t>meningkatkan</a:t>
            </a:r>
            <a:r>
              <a:rPr lang="en-US" sz="1500" dirty="0">
                <a:solidFill>
                  <a:schemeClr val="dk1"/>
                </a:solidFill>
              </a:rPr>
              <a:t> profit dan </a:t>
            </a:r>
            <a:r>
              <a:rPr lang="en-US" sz="1500" dirty="0" err="1">
                <a:solidFill>
                  <a:schemeClr val="dk1"/>
                </a:solidFill>
              </a:rPr>
              <a:t>efisiensi</a:t>
            </a:r>
            <a:r>
              <a:rPr lang="en-US" sz="1500" dirty="0">
                <a:solidFill>
                  <a:schemeClr val="dk1"/>
                </a:solidFill>
              </a:rPr>
              <a:t> marketing </a:t>
            </a:r>
            <a:r>
              <a:rPr lang="en-US" sz="1500" dirty="0" err="1">
                <a:solidFill>
                  <a:schemeClr val="dk1"/>
                </a:solidFill>
              </a:rPr>
              <a:t>secara</a:t>
            </a:r>
            <a:r>
              <a:rPr lang="en-US" sz="1500" dirty="0">
                <a:solidFill>
                  <a:schemeClr val="dk1"/>
                </a:solidFill>
              </a:rPr>
              <a:t> </a:t>
            </a:r>
            <a:r>
              <a:rPr lang="en-US" sz="1500" dirty="0" err="1">
                <a:solidFill>
                  <a:schemeClr val="dk1"/>
                </a:solidFill>
              </a:rPr>
              <a:t>signifikan</a:t>
            </a:r>
            <a:r>
              <a:rPr lang="en-US" sz="1500" dirty="0">
                <a:solidFill>
                  <a:schemeClr val="dk1"/>
                </a:solidFill>
              </a:rPr>
              <a:t>. Selain itu, </a:t>
            </a:r>
            <a:r>
              <a:rPr lang="en-US" sz="1500" dirty="0" err="1">
                <a:solidFill>
                  <a:schemeClr val="dk1"/>
                </a:solidFill>
              </a:rPr>
              <a:t>keuntungan</a:t>
            </a:r>
            <a:r>
              <a:rPr lang="en-US" sz="1500" dirty="0">
                <a:solidFill>
                  <a:schemeClr val="dk1"/>
                </a:solidFill>
              </a:rPr>
              <a:t> yang </a:t>
            </a:r>
            <a:r>
              <a:rPr lang="en-US" sz="1500" dirty="0" err="1">
                <a:solidFill>
                  <a:schemeClr val="dk1"/>
                </a:solidFill>
              </a:rPr>
              <a:t>didapat</a:t>
            </a:r>
            <a:r>
              <a:rPr lang="en-US" sz="1500" dirty="0">
                <a:solidFill>
                  <a:schemeClr val="dk1"/>
                </a:solidFill>
              </a:rPr>
              <a:t> juga </a:t>
            </a:r>
            <a:r>
              <a:rPr lang="en-US" sz="1500" dirty="0" err="1">
                <a:solidFill>
                  <a:schemeClr val="dk1"/>
                </a:solidFill>
              </a:rPr>
              <a:t>meningkat</a:t>
            </a:r>
            <a:r>
              <a:rPr lang="en-US" sz="1500" dirty="0">
                <a:solidFill>
                  <a:schemeClr val="dk1"/>
                </a:solidFill>
              </a:rPr>
              <a:t> </a:t>
            </a:r>
            <a:r>
              <a:rPr lang="en-US" sz="1500" dirty="0" err="1">
                <a:solidFill>
                  <a:schemeClr val="dk1"/>
                </a:solidFill>
              </a:rPr>
              <a:t>dari</a:t>
            </a:r>
            <a:r>
              <a:rPr lang="en-US" sz="1500" dirty="0">
                <a:solidFill>
                  <a:schemeClr val="dk1"/>
                </a:solidFill>
              </a:rPr>
              <a:t> $-50000 menjadi $390000.</a:t>
            </a:r>
          </a:p>
        </p:txBody>
      </p:sp>
      <p:sp>
        <p:nvSpPr>
          <p:cNvPr id="5" name="Google Shape;115;p27">
            <a:extLst>
              <a:ext uri="{FF2B5EF4-FFF2-40B4-BE49-F238E27FC236}">
                <a16:creationId xmlns:a16="http://schemas.microsoft.com/office/drawing/2014/main" id="{CB9E9CF7-CE15-4A72-BA86-70C842408DF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kumimoji="0" lang="en-US" sz="1800" b="1" i="0" u="none" strike="noStrike" kern="0" cap="none" spc="0" normalizeH="0" baseline="0" noProof="0" dirty="0">
                <a:ln>
                  <a:noFill/>
                </a:ln>
                <a:solidFill>
                  <a:srgbClr val="FFFFFF"/>
                </a:solidFill>
                <a:effectLst/>
                <a:uLnTx/>
                <a:uFillTx/>
                <a:latin typeface="Arial"/>
                <a:cs typeface="Arial"/>
                <a:sym typeface="Arial"/>
              </a:rPr>
              <a:t>Exploration Data Analysis</a:t>
            </a:r>
            <a:endParaRPr lang="en-US"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fontScale="925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Statistical Summaries, Univariate Analysis, Bivariate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jumlah</a:t>
            </a:r>
            <a:r>
              <a:rPr lang="en-US" sz="1500" dirty="0">
                <a:solidFill>
                  <a:schemeClr val="dk1"/>
                </a:solidFill>
              </a:rPr>
              <a:t> baris dan </a:t>
            </a:r>
            <a:r>
              <a:rPr lang="en-US" sz="1500" dirty="0" err="1">
                <a:solidFill>
                  <a:schemeClr val="dk1"/>
                </a:solidFill>
              </a:rPr>
              <a:t>kolom</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Statistical Summaries </a:t>
            </a:r>
            <a:r>
              <a:rPr lang="en-US" sz="1500" dirty="0" err="1">
                <a:solidFill>
                  <a:schemeClr val="dk1"/>
                </a:solidFill>
              </a:rPr>
              <a:t>yaitu</a:t>
            </a:r>
            <a:r>
              <a:rPr lang="en-US" sz="1500" dirty="0">
                <a:solidFill>
                  <a:schemeClr val="dk1"/>
                </a:solidFill>
              </a:rPr>
              <a:t> </a:t>
            </a:r>
            <a:r>
              <a:rPr lang="en-US" sz="1500" dirty="0" err="1">
                <a:solidFill>
                  <a:schemeClr val="dk1"/>
                </a:solidFill>
              </a:rPr>
              <a:t>melihat</a:t>
            </a:r>
            <a:r>
              <a:rPr lang="en-US" sz="1500" dirty="0">
                <a:solidFill>
                  <a:schemeClr val="dk1"/>
                </a:solidFill>
              </a:rPr>
              <a:t> </a:t>
            </a:r>
            <a:r>
              <a:rPr lang="en-US" sz="1500" dirty="0" err="1">
                <a:solidFill>
                  <a:schemeClr val="dk1"/>
                </a:solidFill>
              </a:rPr>
              <a:t>ringkasan</a:t>
            </a:r>
            <a:r>
              <a:rPr lang="en-US" sz="1500" dirty="0">
                <a:solidFill>
                  <a:schemeClr val="dk1"/>
                </a:solidFill>
              </a:rPr>
              <a:t> </a:t>
            </a:r>
            <a:r>
              <a:rPr lang="en-US" sz="1500" dirty="0" err="1">
                <a:solidFill>
                  <a:schemeClr val="dk1"/>
                </a:solidFill>
              </a:rPr>
              <a:t>statistik</a:t>
            </a:r>
            <a:r>
              <a:rPr lang="en-US" sz="1500" dirty="0">
                <a:solidFill>
                  <a:schemeClr val="dk1"/>
                </a:solidFill>
              </a:rPr>
              <a:t> baik </a:t>
            </a:r>
            <a:r>
              <a:rPr lang="en-US" sz="1500" dirty="0" err="1">
                <a:solidFill>
                  <a:schemeClr val="dk1"/>
                </a:solidFill>
              </a:rPr>
              <a:t>fitur</a:t>
            </a:r>
            <a:r>
              <a:rPr lang="en-US" sz="1500" dirty="0">
                <a:solidFill>
                  <a:schemeClr val="dk1"/>
                </a:solidFill>
              </a:rPr>
              <a:t> numerical </a:t>
            </a:r>
            <a:r>
              <a:rPr lang="en-US" sz="1500" dirty="0" err="1">
                <a:solidFill>
                  <a:schemeClr val="dk1"/>
                </a:solidFill>
              </a:rPr>
              <a:t>maupun</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untuk </a:t>
            </a:r>
            <a:r>
              <a:rPr lang="en-US" sz="1500" dirty="0" err="1">
                <a:solidFill>
                  <a:schemeClr val="dk1"/>
                </a:solidFill>
              </a:rPr>
              <a:t>melihat</a:t>
            </a:r>
            <a:r>
              <a:rPr lang="en-US" sz="1500" dirty="0">
                <a:solidFill>
                  <a:schemeClr val="dk1"/>
                </a:solidFill>
              </a:rPr>
              <a:t> </a:t>
            </a:r>
            <a:r>
              <a:rPr lang="en" sz="1500" dirty="0">
                <a:solidFill>
                  <a:schemeClr val="dk1"/>
                </a:solidFill>
              </a:rPr>
              <a:t>hubungan antara kolom </a:t>
            </a:r>
            <a:r>
              <a:rPr lang="en-US" sz="1500" dirty="0">
                <a:solidFill>
                  <a:schemeClr val="dk1"/>
                </a:solidFill>
              </a:rPr>
              <a:t>Age</a:t>
            </a:r>
            <a:r>
              <a:rPr lang="en" sz="1500" dirty="0">
                <a:solidFill>
                  <a:schemeClr val="dk1"/>
                </a:solidFill>
              </a:rPr>
              <a:t>, Daily Internet Usage, dan Daily Time Spent on Site.</a:t>
            </a: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B7A20514-3C49-47D6-8B41-58962BD28C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800" b="1" dirty="0"/>
              <a:t>Exploration Data Analysis</a:t>
            </a:r>
            <a:endParaRPr sz="1679"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missing value pada </a:t>
            </a:r>
            <a:r>
              <a:rPr lang="en-US" sz="1300" dirty="0" err="1">
                <a:solidFill>
                  <a:schemeClr val="dk1"/>
                </a:solidFill>
              </a:rPr>
              <a:t>kolom</a:t>
            </a:r>
            <a:r>
              <a:rPr lang="en-US" sz="1300" dirty="0">
                <a:solidFill>
                  <a:schemeClr val="dk1"/>
                </a:solidFill>
              </a:rPr>
              <a:t> 'Daily Time Spent on Site’, 'Area Income’, 'Daily Internet Usage’, dan 'Male’.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berada</a:t>
            </a:r>
            <a:r>
              <a:rPr lang="en-US" sz="1300" dirty="0">
                <a:solidFill>
                  <a:schemeClr val="dk1"/>
                </a:solidFill>
              </a:rPr>
              <a:t> di situs </a:t>
            </a:r>
            <a:r>
              <a:rPr lang="en-US" sz="1300" dirty="0" err="1">
                <a:solidFill>
                  <a:schemeClr val="dk1"/>
                </a:solidFill>
              </a:rPr>
              <a:t>antara</a:t>
            </a:r>
            <a:r>
              <a:rPr lang="en-US" sz="1300" dirty="0">
                <a:solidFill>
                  <a:schemeClr val="dk1"/>
                </a:solidFill>
              </a:rPr>
              <a:t> 51.27 dan 78.46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situs </a:t>
            </a:r>
            <a:r>
              <a:rPr lang="en-US" sz="1300" dirty="0" err="1">
                <a:solidFill>
                  <a:schemeClr val="dk1"/>
                </a:solidFill>
              </a:rPr>
              <a:t>mayoritas</a:t>
            </a:r>
            <a:r>
              <a:rPr lang="en-US" sz="1300" dirty="0">
                <a:solidFill>
                  <a:schemeClr val="dk1"/>
                </a:solidFill>
              </a:rPr>
              <a:t> </a:t>
            </a:r>
            <a:r>
              <a:rPr lang="en-US" sz="1300" dirty="0" err="1">
                <a:solidFill>
                  <a:schemeClr val="dk1"/>
                </a:solidFill>
              </a:rPr>
              <a:t>berusia</a:t>
            </a:r>
            <a:r>
              <a:rPr lang="en-US" sz="1300" dirty="0">
                <a:solidFill>
                  <a:schemeClr val="dk1"/>
                </a:solidFill>
              </a:rPr>
              <a:t> </a:t>
            </a:r>
            <a:r>
              <a:rPr lang="en-US" sz="1300" dirty="0" err="1">
                <a:solidFill>
                  <a:schemeClr val="dk1"/>
                </a:solidFill>
              </a:rPr>
              <a:t>antara</a:t>
            </a:r>
            <a:r>
              <a:rPr lang="en-US" sz="1300" dirty="0">
                <a:solidFill>
                  <a:schemeClr val="dk1"/>
                </a:solidFill>
              </a:rPr>
              <a:t> 29 dan 42 tahun.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situs </a:t>
            </a:r>
            <a:r>
              <a:rPr lang="en-US" sz="1300" dirty="0" err="1">
                <a:solidFill>
                  <a:schemeClr val="dk1"/>
                </a:solidFill>
              </a:rPr>
              <a:t>tersebut</a:t>
            </a:r>
            <a:r>
              <a:rPr lang="en-US" sz="1300" dirty="0">
                <a:solidFill>
                  <a:schemeClr val="dk1"/>
                </a:solidFill>
              </a:rPr>
              <a:t> </a:t>
            </a:r>
            <a:r>
              <a:rPr lang="en-US" sz="1300" dirty="0" err="1">
                <a:solidFill>
                  <a:schemeClr val="dk1"/>
                </a:solidFill>
              </a:rPr>
              <a:t>cenderung</a:t>
            </a:r>
            <a:r>
              <a:rPr lang="en-US" sz="1300" dirty="0">
                <a:solidFill>
                  <a:schemeClr val="dk1"/>
                </a:solidFill>
              </a:rPr>
              <a:t> </a:t>
            </a:r>
            <a:r>
              <a:rPr lang="en-US" sz="1300" dirty="0" err="1">
                <a:solidFill>
                  <a:schemeClr val="dk1"/>
                </a:solidFill>
              </a:rPr>
              <a:t>menarik</a:t>
            </a:r>
            <a:r>
              <a:rPr lang="en-US" sz="1300" dirty="0">
                <a:solidFill>
                  <a:schemeClr val="dk1"/>
                </a:solidFill>
              </a:rPr>
              <a:t> </a:t>
            </a:r>
            <a:r>
              <a:rPr lang="en-US" sz="1300" dirty="0" err="1">
                <a:solidFill>
                  <a:schemeClr val="dk1"/>
                </a:solidFill>
              </a:rPr>
              <a:t>perhatian</a:t>
            </a:r>
            <a:r>
              <a:rPr lang="en-US" sz="1300" dirty="0">
                <a:solidFill>
                  <a:schemeClr val="dk1"/>
                </a:solidFill>
              </a:rPr>
              <a:t> kelompok </a:t>
            </a:r>
            <a:r>
              <a:rPr lang="en-US" sz="1300" dirty="0" err="1">
                <a:solidFill>
                  <a:schemeClr val="dk1"/>
                </a:solidFill>
              </a:rPr>
              <a:t>usia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t>
            </a:r>
            <a:r>
              <a:rPr lang="en-US" sz="1300" dirty="0" err="1">
                <a:solidFill>
                  <a:schemeClr val="dk1"/>
                </a:solidFill>
              </a:rPr>
              <a:t>hingga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pertengahan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a:t>
            </a:r>
            <a:r>
              <a:rPr lang="en-US" sz="1300" dirty="0" err="1">
                <a:solidFill>
                  <a:schemeClr val="dk1"/>
                </a:solidFill>
              </a:rPr>
              <a:t>berasal</a:t>
            </a:r>
            <a:r>
              <a:rPr lang="en-US" sz="1300" dirty="0">
                <a:solidFill>
                  <a:schemeClr val="dk1"/>
                </a:solidFill>
              </a:rPr>
              <a:t> </a:t>
            </a:r>
            <a:r>
              <a:rPr lang="en-US" sz="1300" dirty="0" err="1">
                <a:solidFill>
                  <a:schemeClr val="dk1"/>
                </a:solidFill>
              </a:rPr>
              <a:t>dari</a:t>
            </a:r>
            <a:r>
              <a:rPr lang="en-US" sz="1300" dirty="0">
                <a:solidFill>
                  <a:schemeClr val="dk1"/>
                </a:solidFill>
              </a:rPr>
              <a:t> wilayah </a:t>
            </a:r>
            <a:r>
              <a:rPr lang="en-US" sz="1300" dirty="0" err="1">
                <a:solidFill>
                  <a:schemeClr val="dk1"/>
                </a:solidFill>
              </a:rPr>
              <a:t>dengan</a:t>
            </a:r>
            <a:r>
              <a:rPr lang="en-US" sz="1300" dirty="0">
                <a:solidFill>
                  <a:schemeClr val="dk1"/>
                </a:solidFill>
              </a:rPr>
              <a:t> </a:t>
            </a:r>
            <a:r>
              <a:rPr lang="en-US" sz="1300" dirty="0" err="1">
                <a:solidFill>
                  <a:schemeClr val="dk1"/>
                </a:solidFill>
              </a:rPr>
              <a:t>tingkat</a:t>
            </a:r>
            <a:r>
              <a:rPr lang="en-US" sz="1300" dirty="0">
                <a:solidFill>
                  <a:schemeClr val="dk1"/>
                </a:solidFill>
              </a:rPr>
              <a:t> </a:t>
            </a:r>
            <a:r>
              <a:rPr lang="en-US" sz="1300" dirty="0" err="1">
                <a:solidFill>
                  <a:schemeClr val="dk1"/>
                </a:solidFill>
              </a:rPr>
              <a:t>ekonomi</a:t>
            </a:r>
            <a:r>
              <a:rPr lang="en-US" sz="1300" dirty="0">
                <a:solidFill>
                  <a:schemeClr val="dk1"/>
                </a:solidFill>
              </a:rPr>
              <a:t> yang </a:t>
            </a:r>
            <a:r>
              <a:rPr lang="en-US" sz="1300" dirty="0" err="1">
                <a:solidFill>
                  <a:schemeClr val="dk1"/>
                </a:solidFill>
              </a:rPr>
              <a:t>bervariasi</a:t>
            </a:r>
            <a:r>
              <a:rPr lang="en-US" sz="1300" dirty="0">
                <a:solidFill>
                  <a:schemeClr val="dk1"/>
                </a:solidFill>
              </a:rPr>
              <a:t>, </a:t>
            </a:r>
            <a:r>
              <a:rPr lang="en-US" sz="1300" dirty="0" err="1">
                <a:solidFill>
                  <a:schemeClr val="dk1"/>
                </a:solidFill>
              </a:rPr>
              <a:t>tetapi</a:t>
            </a:r>
            <a:r>
              <a:rPr lang="en-US" sz="1300" dirty="0">
                <a:solidFill>
                  <a:schemeClr val="dk1"/>
                </a:solidFill>
              </a:rPr>
              <a:t> </a:t>
            </a:r>
            <a:r>
              <a:rPr lang="en-US" sz="1300" dirty="0" err="1">
                <a:solidFill>
                  <a:schemeClr val="dk1"/>
                </a:solidFill>
              </a:rPr>
              <a:t>mayoritas</a:t>
            </a:r>
            <a:r>
              <a:rPr lang="en-US" sz="1300" dirty="0">
                <a:solidFill>
                  <a:schemeClr val="dk1"/>
                </a:solidFill>
              </a:rPr>
              <a:t> </a:t>
            </a:r>
            <a:r>
              <a:rPr lang="en-US" sz="1300" dirty="0" err="1">
                <a:solidFill>
                  <a:schemeClr val="dk1"/>
                </a:solidFill>
              </a:rPr>
              <a:t>berada</a:t>
            </a:r>
            <a:r>
              <a:rPr lang="en-US" sz="1300" dirty="0">
                <a:solidFill>
                  <a:schemeClr val="dk1"/>
                </a:solidFill>
              </a:rPr>
              <a:t> di wilayah </a:t>
            </a:r>
            <a:r>
              <a:rPr lang="en-US" sz="1300" dirty="0" err="1">
                <a:solidFill>
                  <a:schemeClr val="dk1"/>
                </a:solidFill>
              </a:rPr>
              <a:t>dengan</a:t>
            </a:r>
            <a:r>
              <a:rPr lang="en-US" sz="1300" dirty="0">
                <a:solidFill>
                  <a:schemeClr val="dk1"/>
                </a:solidFill>
              </a:rPr>
              <a:t> </a:t>
            </a:r>
            <a:r>
              <a:rPr lang="en-US" sz="1300" dirty="0" err="1">
                <a:solidFill>
                  <a:schemeClr val="dk1"/>
                </a:solidFill>
              </a:rPr>
              <a:t>pendapatan</a:t>
            </a:r>
            <a:r>
              <a:rPr lang="en-US" sz="1300" dirty="0">
                <a:solidFill>
                  <a:schemeClr val="dk1"/>
                </a:solidFill>
              </a:rPr>
              <a:t> </a:t>
            </a:r>
            <a:r>
              <a:rPr lang="en-US" sz="1300" dirty="0" err="1">
                <a:solidFill>
                  <a:schemeClr val="dk1"/>
                </a:solidFill>
              </a:rPr>
              <a:t>antara</a:t>
            </a:r>
            <a:r>
              <a:rPr lang="en-US" sz="1300" dirty="0">
                <a:solidFill>
                  <a:schemeClr val="dk1"/>
                </a:solidFill>
              </a:rPr>
              <a:t> 328 </a:t>
            </a:r>
            <a:r>
              <a:rPr lang="en-US" sz="1300" dirty="0" err="1">
                <a:solidFill>
                  <a:schemeClr val="dk1"/>
                </a:solidFill>
              </a:rPr>
              <a:t>juta</a:t>
            </a:r>
            <a:r>
              <a:rPr lang="en-US" sz="1300" dirty="0">
                <a:solidFill>
                  <a:schemeClr val="dk1"/>
                </a:solidFill>
              </a:rPr>
              <a:t> </a:t>
            </a:r>
            <a:r>
              <a:rPr lang="en-US" sz="1300" dirty="0" err="1">
                <a:solidFill>
                  <a:schemeClr val="dk1"/>
                </a:solidFill>
              </a:rPr>
              <a:t>hingga</a:t>
            </a:r>
            <a:r>
              <a:rPr lang="en-US" sz="1300" dirty="0">
                <a:solidFill>
                  <a:schemeClr val="dk1"/>
                </a:solidFill>
              </a:rPr>
              <a:t> 458 </a:t>
            </a:r>
            <a:r>
              <a:rPr lang="en-US" sz="1300" dirty="0" err="1">
                <a:solidFill>
                  <a:schemeClr val="dk1"/>
                </a:solidFill>
              </a:rPr>
              <a:t>juta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pengguna</a:t>
            </a:r>
            <a:r>
              <a:rPr lang="en-US" sz="1300" dirty="0">
                <a:solidFill>
                  <a:schemeClr val="dk1"/>
                </a:solidFill>
              </a:rPr>
              <a:t> </a:t>
            </a:r>
            <a:r>
              <a:rPr lang="en-US" sz="1300" dirty="0" err="1">
                <a:solidFill>
                  <a:schemeClr val="dk1"/>
                </a:solidFill>
              </a:rPr>
              <a:t>menggunakan</a:t>
            </a:r>
            <a:r>
              <a:rPr lang="en-US" sz="1300" dirty="0">
                <a:solidFill>
                  <a:schemeClr val="dk1"/>
                </a:solidFill>
              </a:rPr>
              <a:t> internet </a:t>
            </a:r>
            <a:r>
              <a:rPr lang="en-US" sz="1300" dirty="0" err="1">
                <a:solidFill>
                  <a:schemeClr val="dk1"/>
                </a:solidFill>
              </a:rPr>
              <a:t>antara</a:t>
            </a:r>
            <a:r>
              <a:rPr lang="en-US" sz="1300" dirty="0">
                <a:solidFill>
                  <a:schemeClr val="dk1"/>
                </a:solidFill>
              </a:rPr>
              <a:t> 138.71 </a:t>
            </a:r>
            <a:r>
              <a:rPr lang="en-US" sz="1300" dirty="0" err="1">
                <a:solidFill>
                  <a:schemeClr val="dk1"/>
                </a:solidFill>
              </a:rPr>
              <a:t>hingga</a:t>
            </a:r>
            <a:r>
              <a:rPr lang="en-US" sz="1300" dirty="0">
                <a:solidFill>
                  <a:schemeClr val="dk1"/>
                </a:solidFill>
              </a:rPr>
              <a:t> 218.79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kebanyakan</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aktif</a:t>
            </a:r>
            <a:r>
              <a:rPr lang="en-US" sz="1300" dirty="0">
                <a:solidFill>
                  <a:schemeClr val="dk1"/>
                </a:solidFill>
              </a:rPr>
              <a:t> di internet </a:t>
            </a:r>
            <a:r>
              <a:rPr lang="en-US" sz="1300" dirty="0" err="1">
                <a:solidFill>
                  <a:schemeClr val="dk1"/>
                </a:solidFill>
              </a:rPr>
              <a:t>dengan</a:t>
            </a:r>
            <a:r>
              <a:rPr lang="en-US" sz="1300" dirty="0">
                <a:solidFill>
                  <a:schemeClr val="dk1"/>
                </a:solidFill>
              </a:rPr>
              <a:t> </a:t>
            </a:r>
            <a:r>
              <a:rPr lang="en-US" sz="1300" dirty="0" err="1">
                <a:solidFill>
                  <a:schemeClr val="dk1"/>
                </a:solidFill>
              </a:rPr>
              <a:t>penggunaan</a:t>
            </a:r>
            <a:r>
              <a:rPr lang="en-US" sz="1300" dirty="0">
                <a:solidFill>
                  <a:schemeClr val="dk1"/>
                </a:solidFill>
              </a:rPr>
              <a:t> internet </a:t>
            </a:r>
            <a:r>
              <a:rPr lang="en-US" sz="1300" dirty="0" err="1">
                <a:solidFill>
                  <a:schemeClr val="dk1"/>
                </a:solidFill>
              </a:rPr>
              <a:t>harian</a:t>
            </a:r>
            <a:r>
              <a:rPr lang="en-US" sz="1300" dirty="0">
                <a:solidFill>
                  <a:schemeClr val="dk1"/>
                </a:solidFill>
              </a:rPr>
              <a:t> yang </a:t>
            </a:r>
            <a:r>
              <a:rPr lang="en-US" sz="1300" dirty="0" err="1">
                <a:solidFill>
                  <a:schemeClr val="dk1"/>
                </a:solidFill>
              </a:rPr>
              <a:t>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adalah </a:t>
            </a:r>
            <a:r>
              <a:rPr lang="en-US" sz="1300" dirty="0" err="1">
                <a:solidFill>
                  <a:schemeClr val="dk1"/>
                </a:solidFill>
              </a:rPr>
              <a:t>perempuan</a:t>
            </a:r>
            <a:r>
              <a:rPr lang="en-US" sz="1300" dirty="0">
                <a:solidFill>
                  <a:schemeClr val="dk1"/>
                </a:solidFill>
              </a:rPr>
              <a:t>, </a:t>
            </a:r>
            <a:r>
              <a:rPr lang="en-US" sz="1300" dirty="0" err="1">
                <a:solidFill>
                  <a:schemeClr val="dk1"/>
                </a:solidFill>
              </a:rPr>
              <a:t>sekitar</a:t>
            </a:r>
            <a:r>
              <a:rPr lang="en-US" sz="1300" dirty="0">
                <a:solidFill>
                  <a:schemeClr val="dk1"/>
                </a:solidFill>
              </a:rPr>
              <a:t> 52% </a:t>
            </a:r>
            <a:r>
              <a:rPr lang="en-US" sz="1300" dirty="0" err="1">
                <a:solidFill>
                  <a:schemeClr val="dk1"/>
                </a:solidFill>
              </a:rPr>
              <a:t>dari</a:t>
            </a:r>
            <a:r>
              <a:rPr lang="en-US" sz="1300" dirty="0">
                <a:solidFill>
                  <a:schemeClr val="dk1"/>
                </a:solidFill>
              </a:rPr>
              <a:t> total data.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perempuan</a:t>
            </a:r>
            <a:r>
              <a:rPr lang="en-US" sz="1300" dirty="0">
                <a:solidFill>
                  <a:schemeClr val="dk1"/>
                </a:solidFill>
              </a:rPr>
              <a:t> mungkin lebih </a:t>
            </a:r>
            <a:r>
              <a:rPr lang="en-US" sz="1300" dirty="0" err="1">
                <a:solidFill>
                  <a:schemeClr val="dk1"/>
                </a:solidFill>
              </a:rPr>
              <a:t>banyak</a:t>
            </a:r>
            <a:r>
              <a:rPr lang="en-US" sz="1300" dirty="0">
                <a:solidFill>
                  <a:schemeClr val="dk1"/>
                </a:solidFill>
              </a:rPr>
              <a:t> </a:t>
            </a:r>
            <a:r>
              <a:rPr lang="en-US" sz="1300" dirty="0" err="1">
                <a:solidFill>
                  <a:schemeClr val="dk1"/>
                </a:solidFill>
              </a:rPr>
              <a:t>berinteraksi</a:t>
            </a:r>
            <a:r>
              <a:rPr lang="en-US" sz="1300" dirty="0">
                <a:solidFill>
                  <a:schemeClr val="dk1"/>
                </a:solidFill>
              </a:rPr>
              <a:t> </a:t>
            </a:r>
            <a:r>
              <a:rPr lang="en-US" sz="1300" dirty="0" err="1">
                <a:solidFill>
                  <a:schemeClr val="dk1"/>
                </a:solidFill>
              </a:rPr>
              <a:t>dengan</a:t>
            </a:r>
            <a:r>
              <a:rPr lang="en-US" sz="1300" dirty="0">
                <a:solidFill>
                  <a:schemeClr val="dk1"/>
                </a:solidFill>
              </a:rPr>
              <a:t> situs </a:t>
            </a:r>
            <a:r>
              <a:rPr lang="en-US" sz="1300" dirty="0" err="1">
                <a:solidFill>
                  <a:schemeClr val="dk1"/>
                </a:solidFill>
              </a:rPr>
              <a:t>atau</a:t>
            </a:r>
            <a:r>
              <a:rPr lang="en-US" sz="1300" dirty="0">
                <a:solidFill>
                  <a:schemeClr val="dk1"/>
                </a:solidFill>
              </a:rPr>
              <a:t> </a:t>
            </a:r>
            <a:r>
              <a:rPr lang="en-US" sz="1300" dirty="0" err="1">
                <a:solidFill>
                  <a:schemeClr val="dk1"/>
                </a:solidFill>
              </a:rPr>
              <a:t>iklan</a:t>
            </a:r>
            <a:r>
              <a:rPr lang="en-US" sz="1300" dirty="0">
                <a:solidFill>
                  <a:schemeClr val="dk1"/>
                </a:solidFill>
              </a:rPr>
              <a:t>, yang bisa </a:t>
            </a:r>
            <a:r>
              <a:rPr lang="en-US" sz="1300" dirty="0" err="1">
                <a:solidFill>
                  <a:schemeClr val="dk1"/>
                </a:solidFill>
              </a:rPr>
              <a:t>jadi</a:t>
            </a:r>
            <a:r>
              <a:rPr lang="en-US" sz="1300" dirty="0">
                <a:solidFill>
                  <a:schemeClr val="dk1"/>
                </a:solidFill>
              </a:rPr>
              <a:t> </a:t>
            </a:r>
            <a:r>
              <a:rPr lang="en-US" sz="1300" dirty="0" err="1">
                <a:solidFill>
                  <a:schemeClr val="dk1"/>
                </a:solidFill>
              </a:rPr>
              <a:t>pertimbangan</a:t>
            </a:r>
            <a:r>
              <a:rPr lang="en-US" sz="1300" dirty="0">
                <a:solidFill>
                  <a:schemeClr val="dk1"/>
                </a:solidFill>
              </a:rPr>
              <a:t> dalam </a:t>
            </a:r>
            <a:r>
              <a:rPr lang="en-US" sz="1300" dirty="0" err="1">
                <a:solidFill>
                  <a:schemeClr val="dk1"/>
                </a:solidFill>
              </a:rPr>
              <a:t>strategi</a:t>
            </a:r>
            <a:r>
              <a:rPr lang="en-US" sz="1300" dirty="0">
                <a:solidFill>
                  <a:schemeClr val="dk1"/>
                </a:solidFill>
              </a:rPr>
              <a:t> marketing </a:t>
            </a:r>
            <a:r>
              <a:rPr lang="en-US" sz="1300" dirty="0" err="1">
                <a:solidFill>
                  <a:schemeClr val="dk1"/>
                </a:solidFill>
              </a:rPr>
              <a:t>perusahaan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Kota Surabaya dan </a:t>
            </a:r>
            <a:r>
              <a:rPr lang="en-US" sz="1300" dirty="0" err="1">
                <a:solidFill>
                  <a:schemeClr val="dk1"/>
                </a:solidFill>
              </a:rPr>
              <a:t>provinsi</a:t>
            </a:r>
            <a:r>
              <a:rPr lang="en-US" sz="1300" dirty="0">
                <a:solidFill>
                  <a:schemeClr val="dk1"/>
                </a:solidFill>
              </a:rPr>
              <a:t> DKI Jakarta merupakan </a:t>
            </a:r>
            <a:r>
              <a:rPr lang="en-US" sz="1300" dirty="0" err="1">
                <a:solidFill>
                  <a:schemeClr val="dk1"/>
                </a:solidFill>
              </a:rPr>
              <a:t>asal</a:t>
            </a:r>
            <a:r>
              <a:rPr lang="en-US" sz="1300" dirty="0">
                <a:solidFill>
                  <a:schemeClr val="dk1"/>
                </a:solidFill>
              </a:rPr>
              <a:t> </a:t>
            </a:r>
            <a:r>
              <a:rPr lang="en-US" sz="1300" dirty="0" err="1">
                <a:solidFill>
                  <a:schemeClr val="dk1"/>
                </a:solidFill>
              </a:rPr>
              <a:t>pengguna</a:t>
            </a:r>
            <a:r>
              <a:rPr lang="en-US" sz="1300" dirty="0">
                <a:solidFill>
                  <a:schemeClr val="dk1"/>
                </a:solidFill>
              </a:rPr>
              <a:t> yang paling </a:t>
            </a:r>
            <a:r>
              <a:rPr lang="en-US" sz="1300" dirty="0" err="1">
                <a:solidFill>
                  <a:schemeClr val="dk1"/>
                </a:solidFill>
              </a:rPr>
              <a:t>banyak</a:t>
            </a:r>
            <a:r>
              <a:rPr lang="en-US" sz="1300" dirty="0">
                <a:solidFill>
                  <a:schemeClr val="dk1"/>
                </a:solidFill>
              </a:rPr>
              <a:t>. </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Kategori</a:t>
            </a:r>
            <a:r>
              <a:rPr lang="en-US" sz="1300" dirty="0">
                <a:solidFill>
                  <a:schemeClr val="dk1"/>
                </a:solidFill>
              </a:rPr>
              <a:t> </a:t>
            </a:r>
            <a:r>
              <a:rPr lang="en-US" sz="1300" dirty="0" err="1">
                <a:solidFill>
                  <a:schemeClr val="dk1"/>
                </a:solidFill>
              </a:rPr>
              <a:t>iklan</a:t>
            </a:r>
            <a:r>
              <a:rPr lang="en-US" sz="1300" dirty="0">
                <a:solidFill>
                  <a:schemeClr val="dk1"/>
                </a:solidFill>
              </a:rPr>
              <a:t> </a:t>
            </a:r>
            <a:r>
              <a:rPr lang="en-US" sz="1300" dirty="0" err="1">
                <a:solidFill>
                  <a:schemeClr val="dk1"/>
                </a:solidFill>
              </a:rPr>
              <a:t>Otomotif</a:t>
            </a:r>
            <a:r>
              <a:rPr lang="en-US" sz="1300" dirty="0">
                <a:solidFill>
                  <a:schemeClr val="dk1"/>
                </a:solidFill>
              </a:rPr>
              <a:t> adalah yang paling </a:t>
            </a:r>
            <a:r>
              <a:rPr lang="en-US" sz="1300" dirty="0" err="1">
                <a:solidFill>
                  <a:schemeClr val="dk1"/>
                </a:solidFill>
              </a:rPr>
              <a:t>sering</a:t>
            </a:r>
            <a:r>
              <a:rPr lang="en-US" sz="1300" dirty="0">
                <a:solidFill>
                  <a:schemeClr val="dk1"/>
                </a:solidFill>
              </a:rPr>
              <a:t> </a:t>
            </a:r>
            <a:r>
              <a:rPr lang="en-US" sz="1300" dirty="0" err="1">
                <a:solidFill>
                  <a:schemeClr val="dk1"/>
                </a:solidFill>
              </a:rPr>
              <a:t>dilihat</a:t>
            </a:r>
            <a:r>
              <a:rPr lang="en-US" sz="1300" dirty="0">
                <a:solidFill>
                  <a:schemeClr val="dk1"/>
                </a:solidFill>
              </a:rPr>
              <a:t> </a:t>
            </a:r>
            <a:r>
              <a:rPr lang="en-US" sz="1300" dirty="0" err="1">
                <a:solidFill>
                  <a:schemeClr val="dk1"/>
                </a:solidFill>
              </a:rPr>
              <a:t>atau</a:t>
            </a:r>
            <a:r>
              <a:rPr lang="en-US" sz="1300" dirty="0">
                <a:solidFill>
                  <a:schemeClr val="dk1"/>
                </a:solidFill>
              </a:rPr>
              <a:t> </a:t>
            </a:r>
            <a:r>
              <a:rPr lang="en-US" sz="1300" dirty="0" err="1">
                <a:solidFill>
                  <a:schemeClr val="dk1"/>
                </a:solidFill>
              </a:rPr>
              <a:t>diklik</a:t>
            </a:r>
            <a:r>
              <a:rPr lang="en-US" sz="1300" dirty="0">
                <a:solidFill>
                  <a:schemeClr val="dk1"/>
                </a:solidFill>
              </a:rPr>
              <a:t> oleh </a:t>
            </a:r>
            <a:r>
              <a:rPr lang="en-US" sz="1300" dirty="0" err="1">
                <a:solidFill>
                  <a:schemeClr val="dk1"/>
                </a:solidFill>
              </a:rPr>
              <a:t>pengguna</a:t>
            </a:r>
            <a:r>
              <a:rPr lang="en-US" sz="13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8" name="Google Shape;115;p27">
            <a:extLst>
              <a:ext uri="{FF2B5EF4-FFF2-40B4-BE49-F238E27FC236}">
                <a16:creationId xmlns:a16="http://schemas.microsoft.com/office/drawing/2014/main" id="{B38BF093-8E73-471D-B50C-5BB70226BB4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Internet Usage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5" name="Picture 4">
            <a:extLst>
              <a:ext uri="{FF2B5EF4-FFF2-40B4-BE49-F238E27FC236}">
                <a16:creationId xmlns:a16="http://schemas.microsoft.com/office/drawing/2014/main" id="{7D142291-DB9A-4735-B026-68F722AFAA01}"/>
              </a:ext>
            </a:extLst>
          </p:cNvPr>
          <p:cNvPicPr>
            <a:picLocks noChangeAspect="1"/>
          </p:cNvPicPr>
          <p:nvPr/>
        </p:nvPicPr>
        <p:blipFill>
          <a:blip r:embed="rId3"/>
          <a:stretch>
            <a:fillRect/>
          </a:stretch>
        </p:blipFill>
        <p:spPr>
          <a:xfrm>
            <a:off x="3024377" y="702732"/>
            <a:ext cx="3107946" cy="2000055"/>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C72648F4-EB8A-41CF-BD13-248A4C943FC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Daily Internet Usage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3" name="Picture 2">
            <a:extLst>
              <a:ext uri="{FF2B5EF4-FFF2-40B4-BE49-F238E27FC236}">
                <a16:creationId xmlns:a16="http://schemas.microsoft.com/office/drawing/2014/main" id="{BA1EF641-9D60-4120-861F-1081FC2FEF39}"/>
              </a:ext>
            </a:extLst>
          </p:cNvPr>
          <p:cNvPicPr>
            <a:picLocks noChangeAspect="1"/>
          </p:cNvPicPr>
          <p:nvPr/>
        </p:nvPicPr>
        <p:blipFill>
          <a:blip r:embed="rId3"/>
          <a:stretch>
            <a:fillRect/>
          </a:stretch>
        </p:blipFill>
        <p:spPr>
          <a:xfrm>
            <a:off x="3038923" y="701491"/>
            <a:ext cx="3078853" cy="2002536"/>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F7F65B42-B994-47EB-8C53-1994950E1FB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39528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4" name="Picture 3">
            <a:extLst>
              <a:ext uri="{FF2B5EF4-FFF2-40B4-BE49-F238E27FC236}">
                <a16:creationId xmlns:a16="http://schemas.microsoft.com/office/drawing/2014/main" id="{DC4A900F-C7C7-4A2E-B342-013890B11EE4}"/>
              </a:ext>
            </a:extLst>
          </p:cNvPr>
          <p:cNvPicPr>
            <a:picLocks noChangeAspect="1"/>
          </p:cNvPicPr>
          <p:nvPr/>
        </p:nvPicPr>
        <p:blipFill>
          <a:blip r:embed="rId3"/>
          <a:stretch>
            <a:fillRect/>
          </a:stretch>
        </p:blipFill>
        <p:spPr>
          <a:xfrm>
            <a:off x="3032573" y="744079"/>
            <a:ext cx="3078853" cy="2002536"/>
          </a:xfrm>
          <a:prstGeom prst="rect">
            <a:avLst/>
          </a:prstGeom>
          <a:noFill/>
          <a:ln w="19050">
            <a:solidFill>
              <a:srgbClr val="019FAB"/>
            </a:solidFill>
          </a:ln>
        </p:spPr>
      </p:pic>
      <p:sp>
        <p:nvSpPr>
          <p:cNvPr id="6" name="Google Shape;115;p27">
            <a:extLst>
              <a:ext uri="{FF2B5EF4-FFF2-40B4-BE49-F238E27FC236}">
                <a16:creationId xmlns:a16="http://schemas.microsoft.com/office/drawing/2014/main" id="{BD0DAE39-EA1C-473E-8E06-6E56A520794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147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Multivariate Analysis</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correlation matrix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Daily Time Spent on Site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positif</a:t>
            </a:r>
            <a:r>
              <a:rPr lang="en-US" sz="1200" dirty="0">
                <a:solidFill>
                  <a:schemeClr val="dk1"/>
                </a:solidFill>
              </a:rPr>
              <a:t> yang </a:t>
            </a:r>
            <a:r>
              <a:rPr lang="en-US" sz="1200" dirty="0" err="1">
                <a:solidFill>
                  <a:schemeClr val="dk1"/>
                </a:solidFill>
              </a:rPr>
              <a:t>kuat</a:t>
            </a:r>
            <a:r>
              <a:rPr lang="en-US" sz="1200" dirty="0">
                <a:solidFill>
                  <a:schemeClr val="dk1"/>
                </a:solidFill>
              </a:rPr>
              <a:t> (0.52).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a:t>
            </a:r>
            <a:r>
              <a:rPr lang="en-US" sz="1200" dirty="0" err="1">
                <a:solidFill>
                  <a:schemeClr val="dk1"/>
                </a:solidFill>
              </a:rPr>
              <a:t>seseorang</a:t>
            </a:r>
            <a:r>
              <a:rPr lang="en-US" sz="1200" dirty="0">
                <a:solidFill>
                  <a:schemeClr val="dk1"/>
                </a:solidFill>
              </a:rPr>
              <a:t> di situs, </a:t>
            </a:r>
            <a:r>
              <a:rPr lang="en-US" sz="1200" dirty="0" err="1">
                <a:solidFill>
                  <a:schemeClr val="dk1"/>
                </a:solidFill>
              </a:rPr>
              <a:t>semakin</a:t>
            </a:r>
            <a:r>
              <a:rPr lang="en-US" sz="1200" dirty="0">
                <a:solidFill>
                  <a:schemeClr val="dk1"/>
                </a:solidFill>
              </a:rPr>
              <a:t> </a:t>
            </a:r>
            <a:r>
              <a:rPr lang="en-US" sz="1200" dirty="0" err="1">
                <a:solidFill>
                  <a:schemeClr val="dk1"/>
                </a:solidFill>
              </a:rPr>
              <a:t>tinggi</a:t>
            </a:r>
            <a:r>
              <a:rPr lang="en-US" sz="1200" dirty="0">
                <a:solidFill>
                  <a:schemeClr val="dk1"/>
                </a:solidFill>
              </a:rPr>
              <a:t> pula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(-0.37). Ini berarti </a:t>
            </a:r>
            <a:r>
              <a:rPr lang="en-US" sz="1200" dirty="0" err="1">
                <a:solidFill>
                  <a:schemeClr val="dk1"/>
                </a:solidFill>
              </a:rPr>
              <a:t>bahwa</a:t>
            </a:r>
            <a:r>
              <a:rPr lang="en-US" sz="1200" dirty="0">
                <a:solidFill>
                  <a:schemeClr val="dk1"/>
                </a:solidFill>
              </a:rPr>
              <a: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penurunan</a:t>
            </a:r>
            <a:r>
              <a:rPr lang="en-US" sz="1200" dirty="0">
                <a:solidFill>
                  <a:schemeClr val="dk1"/>
                </a:solidFill>
              </a:rPr>
              <a:t> dalam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Ini mungkin </a:t>
            </a:r>
            <a:r>
              <a:rPr lang="en-US" sz="1200" dirty="0" err="1">
                <a:solidFill>
                  <a:schemeClr val="dk1"/>
                </a:solidFill>
              </a:rPr>
              <a:t>menunjukkan</a:t>
            </a:r>
            <a:r>
              <a:rPr lang="en-US" sz="1200" dirty="0">
                <a:solidFill>
                  <a:schemeClr val="dk1"/>
                </a:solidFill>
              </a:rPr>
              <a:t> </a:t>
            </a:r>
            <a:r>
              <a:rPr lang="en-US" sz="1200" dirty="0" err="1">
                <a:solidFill>
                  <a:schemeClr val="dk1"/>
                </a:solidFill>
              </a:rPr>
              <a:t>perubahan</a:t>
            </a:r>
            <a:r>
              <a:rPr lang="en-US" sz="1200" dirty="0">
                <a:solidFill>
                  <a:schemeClr val="dk1"/>
                </a:solidFill>
              </a:rPr>
              <a:t> </a:t>
            </a:r>
            <a:r>
              <a:rPr lang="en-US" sz="1200" dirty="0" err="1">
                <a:solidFill>
                  <a:schemeClr val="dk1"/>
                </a:solidFill>
              </a:rPr>
              <a:t>kebiasaan</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Time Spent on Site juga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(-0.33). Ini </a:t>
            </a:r>
            <a:r>
              <a:rPr lang="en-US" sz="1200" dirty="0" err="1">
                <a:solidFill>
                  <a:schemeClr val="dk1"/>
                </a:solidFill>
              </a:rPr>
              <a:t>menunjukkan</a:t>
            </a:r>
            <a:r>
              <a:rPr lang="en-US" sz="1200" dirty="0">
                <a:solidFill>
                  <a:schemeClr val="dk1"/>
                </a:solidFill>
              </a:rPr>
              <a:t> tren yang </a:t>
            </a:r>
            <a:r>
              <a:rPr lang="en-US" sz="1200" dirty="0" err="1">
                <a:solidFill>
                  <a:schemeClr val="dk1"/>
                </a:solidFill>
              </a:rPr>
              <a:t>serupa</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tua</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sedikit</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mereka</a:t>
            </a:r>
            <a:r>
              <a:rPr lang="en-US" sz="1200" dirty="0">
                <a:solidFill>
                  <a:schemeClr val="dk1"/>
                </a:solidFill>
              </a:rPr>
              <a:t> </a:t>
            </a:r>
            <a:r>
              <a:rPr lang="en-US" sz="1200" dirty="0" err="1">
                <a:solidFill>
                  <a:schemeClr val="dk1"/>
                </a:solidFill>
              </a:rPr>
              <a:t>habiskan</a:t>
            </a:r>
            <a:r>
              <a:rPr lang="en-US" sz="1200" dirty="0">
                <a:solidFill>
                  <a:schemeClr val="dk1"/>
                </a:solidFill>
              </a:rPr>
              <a:t> di situs </a:t>
            </a:r>
            <a:r>
              <a:rPr lang="en-US" sz="1200" dirty="0" err="1">
                <a:solidFill>
                  <a:schemeClr val="dk1"/>
                </a:solidFill>
              </a:rPr>
              <a:t>tertentu</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Area Income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lemah</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a:t>
            </a:r>
            <a:r>
              <a:rPr lang="en-US" sz="1200" dirty="0">
                <a:solidFill>
                  <a:schemeClr val="dk1"/>
                </a:solidFill>
              </a:rPr>
              <a:t> </a:t>
            </a:r>
            <a:r>
              <a:rPr lang="en-US" sz="1200" dirty="0" err="1">
                <a:solidFill>
                  <a:schemeClr val="dk1"/>
                </a:solidFill>
              </a:rPr>
              <a:t>lainnya</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pendapatan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hubungan</a:t>
            </a:r>
            <a:r>
              <a:rPr lang="en-US" sz="1200" dirty="0">
                <a:solidFill>
                  <a:schemeClr val="dk1"/>
                </a:solidFill>
              </a:rPr>
              <a:t> yang </a:t>
            </a:r>
            <a:r>
              <a:rPr lang="en-US" sz="1200" dirty="0" err="1">
                <a:solidFill>
                  <a:schemeClr val="dk1"/>
                </a:solidFill>
              </a:rPr>
              <a:t>kuat</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fitur-fitur</a:t>
            </a:r>
            <a:r>
              <a:rPr lang="en-US" sz="1200" dirty="0">
                <a:solidFill>
                  <a:schemeClr val="dk1"/>
                </a:solidFill>
              </a:rPr>
              <a:t> numerical </a:t>
            </a:r>
            <a:r>
              <a:rPr lang="en-US" sz="1200" dirty="0" err="1">
                <a:solidFill>
                  <a:schemeClr val="dk1"/>
                </a:solidFill>
              </a:rPr>
              <a:t>lainnya</a:t>
            </a:r>
            <a:r>
              <a:rPr lang="en-US" sz="1200" dirty="0">
                <a:solidFill>
                  <a:schemeClr val="dk1"/>
                </a:solidFill>
              </a:rPr>
              <a:t>.</a:t>
            </a:r>
          </a:p>
        </p:txBody>
      </p:sp>
      <p:pic>
        <p:nvPicPr>
          <p:cNvPr id="3" name="Picture 2">
            <a:extLst>
              <a:ext uri="{FF2B5EF4-FFF2-40B4-BE49-F238E27FC236}">
                <a16:creationId xmlns:a16="http://schemas.microsoft.com/office/drawing/2014/main" id="{399D226F-947F-49FD-AC6B-C193204A4C01}"/>
              </a:ext>
            </a:extLst>
          </p:cNvPr>
          <p:cNvPicPr>
            <a:picLocks noChangeAspect="1"/>
          </p:cNvPicPr>
          <p:nvPr/>
        </p:nvPicPr>
        <p:blipFill>
          <a:blip r:embed="rId3"/>
          <a:stretch>
            <a:fillRect/>
          </a:stretch>
        </p:blipFill>
        <p:spPr>
          <a:xfrm>
            <a:off x="3406674" y="673013"/>
            <a:ext cx="2343352" cy="2059493"/>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9B977792-5300-42E3-BBEB-7B34C83F451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6733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6"/>
            <a:ext cx="8520600" cy="1261334"/>
          </a:xfrm>
          <a:prstGeom prst="rect">
            <a:avLst/>
          </a:prstGeom>
        </p:spPr>
        <p:txBody>
          <a:bodyPr spcFirstLastPara="1" wrap="square" lIns="91425" tIns="91425" rIns="91425" bIns="91425" anchor="t" anchorCtr="0">
            <a:normAutofit fontScale="77500" lnSpcReduction="20000"/>
          </a:bodyPr>
          <a:lstStyle/>
          <a:p>
            <a:pPr marL="457200" lvl="0" indent="-323850" algn="l" rtl="0">
              <a:spcBef>
                <a:spcPts val="0"/>
              </a:spcBef>
              <a:spcAft>
                <a:spcPts val="0"/>
              </a:spcAft>
              <a:buClr>
                <a:schemeClr val="dk1"/>
              </a:buClr>
              <a:buSzPts val="1500"/>
              <a:buChar char="●"/>
            </a:pPr>
            <a:r>
              <a:rPr lang="en-US" sz="1500" dirty="0" err="1">
                <a:solidFill>
                  <a:schemeClr val="dk1"/>
                </a:solidFill>
              </a:rPr>
              <a:t>Berdasarkan</a:t>
            </a:r>
            <a:r>
              <a:rPr lang="en-US" sz="1500" dirty="0">
                <a:solidFill>
                  <a:schemeClr val="dk1"/>
                </a:solidFill>
              </a:rPr>
              <a:t> hasil </a:t>
            </a:r>
            <a:r>
              <a:rPr lang="en-US" sz="1500" dirty="0" err="1">
                <a:solidFill>
                  <a:schemeClr val="dk1"/>
                </a:solidFill>
              </a:rPr>
              <a:t>dari</a:t>
            </a:r>
            <a:r>
              <a:rPr lang="en-US" sz="1500" dirty="0">
                <a:solidFill>
                  <a:schemeClr val="dk1"/>
                </a:solidFill>
              </a:rPr>
              <a:t> </a:t>
            </a:r>
            <a:r>
              <a:rPr lang="en-US" sz="1500" dirty="0" err="1">
                <a:solidFill>
                  <a:schemeClr val="dk1"/>
                </a:solidFill>
              </a:rPr>
              <a:t>tahap</a:t>
            </a:r>
            <a:r>
              <a:rPr lang="en-US" sz="1500" dirty="0">
                <a:solidFill>
                  <a:schemeClr val="dk1"/>
                </a:solidFill>
              </a:rPr>
              <a:t> Exploratory Data Analysis, </a:t>
            </a:r>
            <a:r>
              <a:rPr lang="en-US" sz="1500" dirty="0" err="1">
                <a:solidFill>
                  <a:schemeClr val="dk1"/>
                </a:solidFill>
              </a:rPr>
              <a:t>Terdapat</a:t>
            </a:r>
            <a:r>
              <a:rPr lang="en-US" sz="1500" dirty="0">
                <a:solidFill>
                  <a:schemeClr val="dk1"/>
                </a:solidFill>
              </a:rPr>
              <a:t> missing value pada </a:t>
            </a:r>
            <a:r>
              <a:rPr lang="en-US" sz="1500" dirty="0" err="1">
                <a:solidFill>
                  <a:schemeClr val="dk1"/>
                </a:solidFill>
              </a:rPr>
              <a:t>kolom</a:t>
            </a:r>
            <a:r>
              <a:rPr lang="en-US" sz="1500" dirty="0">
                <a:solidFill>
                  <a:schemeClr val="dk1"/>
                </a:solidFill>
              </a:rPr>
              <a:t> 'Daily Time Spent on Site’, 'Area Income’, 'Daily Internet Usage’, dan 'Male’. Selain itu, </a:t>
            </a:r>
            <a:r>
              <a:rPr lang="en-US" sz="1500" dirty="0" err="1">
                <a:solidFill>
                  <a:schemeClr val="dk1"/>
                </a:solidFill>
              </a:rPr>
              <a:t>tidak</a:t>
            </a:r>
            <a:r>
              <a:rPr lang="en-US" sz="1500" dirty="0">
                <a:solidFill>
                  <a:schemeClr val="dk1"/>
                </a:solidFill>
              </a:rPr>
              <a:t> </a:t>
            </a:r>
            <a:r>
              <a:rPr lang="en-US" sz="1500" dirty="0" err="1">
                <a:solidFill>
                  <a:schemeClr val="dk1"/>
                </a:solidFill>
              </a:rPr>
              <a:t>terdapat</a:t>
            </a:r>
            <a:r>
              <a:rPr lang="en-US" sz="1500" dirty="0">
                <a:solidFill>
                  <a:schemeClr val="dk1"/>
                </a:solidFill>
              </a:rPr>
              <a:t> data yang duplicate.</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Missing value pada </a:t>
            </a:r>
            <a:r>
              <a:rPr lang="en-US" sz="1500" dirty="0" err="1">
                <a:solidFill>
                  <a:schemeClr val="dk1"/>
                </a:solidFill>
              </a:rPr>
              <a:t>fitur</a:t>
            </a:r>
            <a:r>
              <a:rPr lang="en-US" sz="1500" dirty="0">
                <a:solidFill>
                  <a:schemeClr val="dk1"/>
                </a:solidFill>
              </a:rPr>
              <a:t> Daily Time Spent on Site, Area Income, Daily Internet Usage </a:t>
            </a:r>
            <a:r>
              <a:rPr lang="en-US" sz="1500" dirty="0" err="1">
                <a:solidFill>
                  <a:schemeClr val="dk1"/>
                </a:solidFill>
              </a:rPr>
              <a:t>akan</a:t>
            </a:r>
            <a:r>
              <a:rPr lang="en-US" sz="1500" dirty="0">
                <a:solidFill>
                  <a:schemeClr val="dk1"/>
                </a:solidFill>
              </a:rPr>
              <a:t> </a:t>
            </a:r>
            <a:r>
              <a:rPr lang="en-US" sz="1500" dirty="0" err="1">
                <a:solidFill>
                  <a:schemeClr val="dk1"/>
                </a:solidFill>
              </a:rPr>
              <a:t>diisi</a:t>
            </a:r>
            <a:r>
              <a:rPr lang="en-US" sz="1500" dirty="0">
                <a:solidFill>
                  <a:schemeClr val="dk1"/>
                </a:solidFill>
              </a:rPr>
              <a:t> </a:t>
            </a:r>
            <a:r>
              <a:rPr lang="en-US" sz="1500" dirty="0" err="1">
                <a:solidFill>
                  <a:schemeClr val="dk1"/>
                </a:solidFill>
              </a:rPr>
              <a:t>menggunakan</a:t>
            </a:r>
            <a:r>
              <a:rPr lang="en-US" sz="1500" dirty="0">
                <a:solidFill>
                  <a:schemeClr val="dk1"/>
                </a:solidFill>
              </a:rPr>
              <a:t> mean. </a:t>
            </a:r>
            <a:r>
              <a:rPr lang="en-US" sz="1500" dirty="0" err="1">
                <a:solidFill>
                  <a:schemeClr val="dk1"/>
                </a:solidFill>
              </a:rPr>
              <a:t>Sedangkan</a:t>
            </a:r>
            <a:r>
              <a:rPr lang="en-US" sz="1500" dirty="0">
                <a:solidFill>
                  <a:schemeClr val="dk1"/>
                </a:solidFill>
              </a:rPr>
              <a:t> pada </a:t>
            </a:r>
            <a:r>
              <a:rPr lang="en-US" sz="1500" dirty="0" err="1">
                <a:solidFill>
                  <a:schemeClr val="dk1"/>
                </a:solidFill>
              </a:rPr>
              <a:t>fitur</a:t>
            </a:r>
            <a:r>
              <a:rPr lang="en-US" sz="1500" dirty="0">
                <a:solidFill>
                  <a:schemeClr val="dk1"/>
                </a:solidFill>
              </a:rPr>
              <a:t> Male </a:t>
            </a:r>
            <a:r>
              <a:rPr lang="en-US" sz="1500" dirty="0" err="1">
                <a:solidFill>
                  <a:schemeClr val="dk1"/>
                </a:solidFill>
              </a:rPr>
              <a:t>akan</a:t>
            </a:r>
            <a:r>
              <a:rPr lang="en-US" sz="1500" dirty="0">
                <a:solidFill>
                  <a:schemeClr val="dk1"/>
                </a:solidFill>
              </a:rPr>
              <a:t> dihapus data yang missing value.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 name="Google Shape;114;p27">
            <a:extLst>
              <a:ext uri="{FF2B5EF4-FFF2-40B4-BE49-F238E27FC236}">
                <a16:creationId xmlns:a16="http://schemas.microsoft.com/office/drawing/2014/main" id="{899B999A-FB9B-47A8-A4AA-A0A4385EBEF6}"/>
              </a:ext>
            </a:extLst>
          </p:cNvPr>
          <p:cNvSpPr txBox="1">
            <a:spLocks/>
          </p:cNvSpPr>
          <p:nvPr/>
        </p:nvSpPr>
        <p:spPr>
          <a:xfrm>
            <a:off x="1376767" y="1880011"/>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Before</a:t>
            </a:r>
            <a:endParaRPr lang="en" sz="1000" dirty="0">
              <a:solidFill>
                <a:schemeClr val="dk1"/>
              </a:solidFill>
            </a:endParaRPr>
          </a:p>
        </p:txBody>
      </p:sp>
      <p:graphicFrame>
        <p:nvGraphicFramePr>
          <p:cNvPr id="6" name="Table 6">
            <a:extLst>
              <a:ext uri="{FF2B5EF4-FFF2-40B4-BE49-F238E27FC236}">
                <a16:creationId xmlns:a16="http://schemas.microsoft.com/office/drawing/2014/main" id="{52007909-1F11-4F2A-929E-E7E2802DA63F}"/>
              </a:ext>
            </a:extLst>
          </p:cNvPr>
          <p:cNvGraphicFramePr>
            <a:graphicFrameLocks noGrp="1"/>
          </p:cNvGraphicFramePr>
          <p:nvPr>
            <p:extLst>
              <p:ext uri="{D42A27DB-BD31-4B8C-83A1-F6EECF244321}">
                <p14:modId xmlns:p14="http://schemas.microsoft.com/office/powerpoint/2010/main" val="2135208456"/>
              </p:ext>
            </p:extLst>
          </p:nvPr>
        </p:nvGraphicFramePr>
        <p:xfrm>
          <a:off x="678873"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NaN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err="1">
                          <a:effectLst/>
                        </a:rPr>
                        <a:t>NaN</a:t>
                      </a:r>
                      <a:endParaRPr lang="en-US" sz="800" dirty="0">
                        <a:effectLs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7" name="Google Shape;114;p27">
            <a:extLst>
              <a:ext uri="{FF2B5EF4-FFF2-40B4-BE49-F238E27FC236}">
                <a16:creationId xmlns:a16="http://schemas.microsoft.com/office/drawing/2014/main" id="{9C898357-3DFE-4EEA-8D8D-2246EF31966B}"/>
              </a:ext>
            </a:extLst>
          </p:cNvPr>
          <p:cNvSpPr txBox="1">
            <a:spLocks/>
          </p:cNvSpPr>
          <p:nvPr/>
        </p:nvSpPr>
        <p:spPr>
          <a:xfrm>
            <a:off x="5883330" y="1884762"/>
            <a:ext cx="1664091" cy="41019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000" dirty="0">
                <a:solidFill>
                  <a:schemeClr val="dk1"/>
                </a:solidFill>
              </a:rPr>
              <a:t>After</a:t>
            </a:r>
            <a:endParaRPr lang="en" sz="1000" dirty="0">
              <a:solidFill>
                <a:schemeClr val="dk1"/>
              </a:solidFill>
            </a:endParaRPr>
          </a:p>
        </p:txBody>
      </p:sp>
      <p:graphicFrame>
        <p:nvGraphicFramePr>
          <p:cNvPr id="10" name="Table 6">
            <a:extLst>
              <a:ext uri="{FF2B5EF4-FFF2-40B4-BE49-F238E27FC236}">
                <a16:creationId xmlns:a16="http://schemas.microsoft.com/office/drawing/2014/main" id="{02A25151-B82E-4B22-8305-DCB3AE3747C6}"/>
              </a:ext>
            </a:extLst>
          </p:cNvPr>
          <p:cNvGraphicFramePr>
            <a:graphicFrameLocks noGrp="1"/>
          </p:cNvGraphicFramePr>
          <p:nvPr>
            <p:extLst>
              <p:ext uri="{D42A27DB-BD31-4B8C-83A1-F6EECF244321}">
                <p14:modId xmlns:p14="http://schemas.microsoft.com/office/powerpoint/2010/main" val="2967613036"/>
              </p:ext>
            </p:extLst>
          </p:nvPr>
        </p:nvGraphicFramePr>
        <p:xfrm>
          <a:off x="5185435" y="2246315"/>
          <a:ext cx="3059880" cy="1684036"/>
        </p:xfrm>
        <a:graphic>
          <a:graphicData uri="http://schemas.openxmlformats.org/drawingml/2006/table">
            <a:tbl>
              <a:tblPr firstRow="1" bandRow="1">
                <a:tableStyleId>{7DF18680-E054-41AD-8BC1-D1AEF772440D}</a:tableStyleId>
              </a:tblPr>
              <a:tblGrid>
                <a:gridCol w="1432799">
                  <a:extLst>
                    <a:ext uri="{9D8B030D-6E8A-4147-A177-3AD203B41FA5}">
                      <a16:colId xmlns:a16="http://schemas.microsoft.com/office/drawing/2014/main" val="241094651"/>
                    </a:ext>
                  </a:extLst>
                </a:gridCol>
                <a:gridCol w="618371">
                  <a:extLst>
                    <a:ext uri="{9D8B030D-6E8A-4147-A177-3AD203B41FA5}">
                      <a16:colId xmlns:a16="http://schemas.microsoft.com/office/drawing/2014/main" val="2773248590"/>
                    </a:ext>
                  </a:extLst>
                </a:gridCol>
                <a:gridCol w="1008710">
                  <a:extLst>
                    <a:ext uri="{9D8B030D-6E8A-4147-A177-3AD203B41FA5}">
                      <a16:colId xmlns:a16="http://schemas.microsoft.com/office/drawing/2014/main" val="3911681806"/>
                    </a:ext>
                  </a:extLst>
                </a:gridCol>
              </a:tblGrid>
              <a:tr h="273340">
                <a:tc>
                  <a:txBody>
                    <a:bodyPr/>
                    <a:lstStyle/>
                    <a:p>
                      <a:pPr algn="ctr" fontAlgn="ctr"/>
                      <a:r>
                        <a:rPr lang="en-US" sz="800" dirty="0">
                          <a:effectLst/>
                        </a:rPr>
                        <a:t>Daily Time Spent on 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Age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dirty="0">
                          <a:effectLst/>
                        </a:rPr>
                        <a:t>Area Income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5659078"/>
                  </a:ext>
                </a:extLst>
              </a:tr>
              <a:tr h="201528">
                <a:tc>
                  <a:txBody>
                    <a:bodyPr/>
                    <a:lstStyle/>
                    <a:p>
                      <a:pPr algn="ctr"/>
                      <a:r>
                        <a:rPr lang="en-US" sz="800" dirty="0">
                          <a:effectLst/>
                        </a:rPr>
                        <a:t>59.05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57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800" dirty="0">
                          <a:effectLst/>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089301"/>
                  </a:ext>
                </a:extLst>
              </a:tr>
              <a:tr h="201528">
                <a:tc>
                  <a:txBody>
                    <a:bodyPr/>
                    <a:lstStyle/>
                    <a:p>
                      <a:pPr algn="ctr"/>
                      <a:r>
                        <a:rPr lang="en-US" sz="800" dirty="0">
                          <a:effectLst/>
                        </a:rPr>
                        <a:t>69.62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7932300"/>
                  </a:ext>
                </a:extLst>
              </a:tr>
              <a:tr h="201528">
                <a:tc>
                  <a:txBody>
                    <a:bodyPr/>
                    <a:lstStyle/>
                    <a:p>
                      <a:pPr algn="ctr"/>
                      <a:r>
                        <a:rPr lang="en-US" sz="800">
                          <a:effectLst/>
                        </a:rPr>
                        <a:t>69.90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43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4753283"/>
                  </a:ext>
                </a:extLst>
              </a:tr>
              <a:tr h="201528">
                <a:tc>
                  <a:txBody>
                    <a:bodyPr/>
                    <a:lstStyle/>
                    <a:p>
                      <a:pPr algn="ctr"/>
                      <a:r>
                        <a:rPr lang="en-US" sz="800">
                          <a:effectLst/>
                        </a:rPr>
                        <a:t>80.46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0102786"/>
                  </a:ext>
                </a:extLst>
              </a:tr>
              <a:tr h="201528">
                <a:tc>
                  <a:txBody>
                    <a:bodyPr/>
                    <a:lstStyle/>
                    <a:p>
                      <a:pPr algn="ctr"/>
                      <a:r>
                        <a:rPr lang="en-US" sz="800">
                          <a:effectLst/>
                        </a:rPr>
                        <a:t>72.04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dirty="0">
                          <a:effectLst/>
                        </a:rPr>
                        <a:t>22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7445692"/>
                  </a:ext>
                </a:extLst>
              </a:tr>
              <a:tr h="201528">
                <a:tc>
                  <a:txBody>
                    <a:bodyPr/>
                    <a:lstStyle/>
                    <a:p>
                      <a:pPr algn="ctr"/>
                      <a:r>
                        <a:rPr lang="en-US" sz="800">
                          <a:effectLst/>
                        </a:rPr>
                        <a:t>51.68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800">
                          <a:effectLst/>
                        </a:rPr>
                        <a:t>49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384938568.13</a:t>
                      </a:r>
                      <a:endParaRPr kumimoji="0" lang="en-US" sz="800" b="0" i="0" u="none" strike="noStrike" kern="0" cap="none" spc="0" normalizeH="0" baseline="0" noProof="0" dirty="0">
                        <a:ln>
                          <a:noFill/>
                        </a:ln>
                        <a:solidFill>
                          <a:srgbClr val="000000"/>
                        </a:solidFill>
                        <a:effectLst/>
                        <a:uLnTx/>
                        <a:uFillTx/>
                        <a:latin typeface="Arial"/>
                        <a:ea typeface="+mn-ea"/>
                        <a:cs typeface="+mn-cs"/>
                        <a:sym typeface="Aria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71208"/>
                  </a:ext>
                </a:extLst>
              </a:tr>
              <a:tr h="201528">
                <a:tc>
                  <a:txBody>
                    <a:bodyPr/>
                    <a:lstStyle/>
                    <a:p>
                      <a:pPr algn="ctr"/>
                      <a:r>
                        <a:rPr lang="en-US" sz="800" dirty="0">
                          <a:effectLst/>
                        </a:rPr>
                        <a:t>66.17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a:effectLst/>
                        </a:rPr>
                        <a:t>33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ea typeface="+mn-ea"/>
                          <a:cs typeface="+mn-cs"/>
                          <a:sym typeface="Arial"/>
                        </a:rPr>
                        <a:t>384938568.13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508498"/>
                  </a:ext>
                </a:extLst>
              </a:tr>
            </a:tbl>
          </a:graphicData>
        </a:graphic>
      </p:graphicFrame>
      <p:sp>
        <p:nvSpPr>
          <p:cNvPr id="11" name="Google Shape;115;p27">
            <a:extLst>
              <a:ext uri="{FF2B5EF4-FFF2-40B4-BE49-F238E27FC236}">
                <a16:creationId xmlns:a16="http://schemas.microsoft.com/office/drawing/2014/main" id="{D92606C4-0552-42F6-8C61-0CFDB4C1006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455633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1933</Words>
  <Application>Microsoft Office PowerPoint</Application>
  <PresentationFormat>On-screen Show (16:9)</PresentationFormat>
  <Paragraphs>234</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Dosis</vt:lpstr>
      <vt:lpstr>Arial</vt:lpstr>
      <vt:lpstr>Courier New</vt:lpstr>
      <vt:lpstr>Roboto</vt:lpstr>
      <vt:lpstr>Nunito</vt:lpstr>
      <vt:lpstr>Simple Light</vt:lpstr>
      <vt:lpstr>Simple Light</vt:lpstr>
      <vt:lpstr>Predict Clicked Ads Customer Classification by using Machine Learning</vt:lpstr>
      <vt:lpstr>Overview</vt:lpstr>
      <vt:lpstr>Exploration Data Analysis</vt:lpstr>
      <vt:lpstr>Exploration Data Analysis</vt:lpstr>
      <vt:lpstr>Age vs Daily Internet Usage</vt:lpstr>
      <vt:lpstr>Daily Internet Usage vs Daily Time Spent on Site</vt:lpstr>
      <vt:lpstr>Age vs Daily Time Spent on Site</vt:lpstr>
      <vt:lpstr>Multivariate Analysis</vt:lpstr>
      <vt:lpstr>Data Cleaning</vt:lpstr>
      <vt:lpstr>Data Preprocessing</vt:lpstr>
      <vt:lpstr>Data Preprocessing</vt:lpstr>
      <vt:lpstr>Data Modeling</vt:lpstr>
      <vt:lpstr>Data Cleaning</vt:lpstr>
      <vt:lpstr>Data Cleaning</vt:lpstr>
      <vt:lpstr>Data Modeling</vt:lpstr>
      <vt:lpstr>Feature Importance</vt:lpstr>
      <vt:lpstr>Business Recommendation</vt:lpstr>
      <vt:lpstr>Simulation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Arieska Restu</cp:lastModifiedBy>
  <cp:revision>31</cp:revision>
  <dcterms:modified xsi:type="dcterms:W3CDTF">2024-09-11T13:42:11Z</dcterms:modified>
</cp:coreProperties>
</file>